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omfortaa Medium"/>
      <p:regular r:id="rId25"/>
      <p:bold r:id="rId26"/>
    </p:embeddedFont>
    <p:embeddedFont>
      <p:font typeface="Comfortaa"/>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0CF7FB-CF55-4481-96FC-1556D5109EA2}">
  <a:tblStyle styleId="{280CF7FB-CF55-4481-96FC-1556D5109EA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omfortaaMedium-bold.fntdata"/><Relationship Id="rId25" Type="http://schemas.openxmlformats.org/officeDocument/2006/relationships/font" Target="fonts/ComfortaaMedium-regular.fntdata"/><Relationship Id="rId28" Type="http://schemas.openxmlformats.org/officeDocument/2006/relationships/font" Target="fonts/Comfortaa-bold.fntdata"/><Relationship Id="rId27" Type="http://schemas.openxmlformats.org/officeDocument/2006/relationships/font" Target="fonts/Comforta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068e67e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068e67e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c4fe59b5d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c4fe59b5d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c4fe59b5d_0_1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c4fe59b5d_0_1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c4fe59b5d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c4fe59b5d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2345579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2345579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23455799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23455799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2391dca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2391dca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23455799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23455799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2345579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2345579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23455799c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23455799c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068e67e7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068e67e7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0068e67e74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0068e67e74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c4fe59b5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c4fe59b5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c4fe59b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c4fe59b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c4fe59b5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c4fe59b5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c4fe59b5d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c4fe59b5d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c4fe59b5d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c4fe59b5d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c4fe59b5d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c4fe59b5d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7">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rmAutofit/>
          </a:bodyPr>
          <a:lstStyle>
            <a:lvl1pPr lvl="0" rtl="0" algn="r">
              <a:lnSpc>
                <a:spcPct val="100000"/>
              </a:lnSpc>
              <a:spcBef>
                <a:spcPts val="0"/>
              </a:spcBef>
              <a:spcAft>
                <a:spcPts val="0"/>
              </a:spcAft>
              <a:buClr>
                <a:schemeClr val="dk1"/>
              </a:buClr>
              <a:buSzPts val="4800"/>
              <a:buNone/>
              <a:defRPr b="1" sz="4800">
                <a:solidFill>
                  <a:schemeClr val="dk1"/>
                </a:solidFill>
              </a:defRPr>
            </a:lvl1pPr>
            <a:lvl2pPr lvl="1" rtl="0" algn="r">
              <a:lnSpc>
                <a:spcPct val="100000"/>
              </a:lnSpc>
              <a:spcBef>
                <a:spcPts val="0"/>
              </a:spcBef>
              <a:spcAft>
                <a:spcPts val="0"/>
              </a:spcAft>
              <a:buClr>
                <a:schemeClr val="dk1"/>
              </a:buClr>
              <a:buSzPts val="4800"/>
              <a:buNone/>
              <a:defRPr b="1" sz="4800">
                <a:solidFill>
                  <a:schemeClr val="dk1"/>
                </a:solidFill>
              </a:defRPr>
            </a:lvl2pPr>
            <a:lvl3pPr lvl="2" rtl="0" algn="r">
              <a:lnSpc>
                <a:spcPct val="100000"/>
              </a:lnSpc>
              <a:spcBef>
                <a:spcPts val="0"/>
              </a:spcBef>
              <a:spcAft>
                <a:spcPts val="0"/>
              </a:spcAft>
              <a:buClr>
                <a:schemeClr val="dk1"/>
              </a:buClr>
              <a:buSzPts val="4800"/>
              <a:buNone/>
              <a:defRPr b="1" sz="4800">
                <a:solidFill>
                  <a:schemeClr val="dk1"/>
                </a:solidFill>
              </a:defRPr>
            </a:lvl3pPr>
            <a:lvl4pPr lvl="3" rtl="0" algn="r">
              <a:lnSpc>
                <a:spcPct val="100000"/>
              </a:lnSpc>
              <a:spcBef>
                <a:spcPts val="0"/>
              </a:spcBef>
              <a:spcAft>
                <a:spcPts val="0"/>
              </a:spcAft>
              <a:buClr>
                <a:schemeClr val="dk1"/>
              </a:buClr>
              <a:buSzPts val="4800"/>
              <a:buNone/>
              <a:defRPr b="1" sz="4800">
                <a:solidFill>
                  <a:schemeClr val="dk1"/>
                </a:solidFill>
              </a:defRPr>
            </a:lvl4pPr>
            <a:lvl5pPr lvl="4" rtl="0" algn="r">
              <a:lnSpc>
                <a:spcPct val="100000"/>
              </a:lnSpc>
              <a:spcBef>
                <a:spcPts val="0"/>
              </a:spcBef>
              <a:spcAft>
                <a:spcPts val="0"/>
              </a:spcAft>
              <a:buClr>
                <a:schemeClr val="dk1"/>
              </a:buClr>
              <a:buSzPts val="4800"/>
              <a:buNone/>
              <a:defRPr b="1" sz="4800">
                <a:solidFill>
                  <a:schemeClr val="dk1"/>
                </a:solidFill>
              </a:defRPr>
            </a:lvl5pPr>
            <a:lvl6pPr lvl="5" rtl="0" algn="r">
              <a:lnSpc>
                <a:spcPct val="100000"/>
              </a:lnSpc>
              <a:spcBef>
                <a:spcPts val="0"/>
              </a:spcBef>
              <a:spcAft>
                <a:spcPts val="0"/>
              </a:spcAft>
              <a:buClr>
                <a:schemeClr val="dk1"/>
              </a:buClr>
              <a:buSzPts val="4800"/>
              <a:buNone/>
              <a:defRPr b="1" sz="4800">
                <a:solidFill>
                  <a:schemeClr val="dk1"/>
                </a:solidFill>
              </a:defRPr>
            </a:lvl6pPr>
            <a:lvl7pPr lvl="6" rtl="0" algn="r">
              <a:lnSpc>
                <a:spcPct val="100000"/>
              </a:lnSpc>
              <a:spcBef>
                <a:spcPts val="0"/>
              </a:spcBef>
              <a:spcAft>
                <a:spcPts val="0"/>
              </a:spcAft>
              <a:buClr>
                <a:schemeClr val="dk1"/>
              </a:buClr>
              <a:buSzPts val="4800"/>
              <a:buNone/>
              <a:defRPr b="1" sz="4800">
                <a:solidFill>
                  <a:schemeClr val="dk1"/>
                </a:solidFill>
              </a:defRPr>
            </a:lvl7pPr>
            <a:lvl8pPr lvl="7" rtl="0" algn="r">
              <a:lnSpc>
                <a:spcPct val="100000"/>
              </a:lnSpc>
              <a:spcBef>
                <a:spcPts val="0"/>
              </a:spcBef>
              <a:spcAft>
                <a:spcPts val="0"/>
              </a:spcAft>
              <a:buClr>
                <a:schemeClr val="dk1"/>
              </a:buClr>
              <a:buSzPts val="4800"/>
              <a:buNone/>
              <a:defRPr b="1" sz="4800">
                <a:solidFill>
                  <a:schemeClr val="dk1"/>
                </a:solidFill>
              </a:defRPr>
            </a:lvl8pPr>
            <a:lvl9pPr lvl="8" rtl="0" algn="r">
              <a:lnSpc>
                <a:spcPct val="100000"/>
              </a:lnSpc>
              <a:spcBef>
                <a:spcPts val="0"/>
              </a:spcBef>
              <a:spcAft>
                <a:spcPts val="0"/>
              </a:spcAft>
              <a:buClr>
                <a:schemeClr val="dk1"/>
              </a:buClr>
              <a:buSzPts val="4800"/>
              <a:buNone/>
              <a:defRPr b="1" sz="4800">
                <a:solidFill>
                  <a:schemeClr val="dk1"/>
                </a:solidFill>
              </a:defRPr>
            </a:lvl9pPr>
          </a:lstStyle>
          <a:p/>
        </p:txBody>
      </p:sp>
      <p:sp>
        <p:nvSpPr>
          <p:cNvPr id="53" name="Google Shape;53;p13"/>
          <p:cNvSpPr txBox="1"/>
          <p:nvPr>
            <p:ph idx="1" type="body"/>
          </p:nvPr>
        </p:nvSpPr>
        <p:spPr>
          <a:xfrm>
            <a:off x="2601000" y="518875"/>
            <a:ext cx="5913300" cy="40641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8">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rgbClr val="424E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14"/>
          <p:cNvCxnSpPr/>
          <p:nvPr/>
        </p:nvCxnSpPr>
        <p:spPr>
          <a:xfrm>
            <a:off x="311700" y="312013"/>
            <a:ext cx="670500" cy="670200"/>
          </a:xfrm>
          <a:prstGeom prst="straightConnector1">
            <a:avLst/>
          </a:prstGeom>
          <a:noFill/>
          <a:ln cap="flat" cmpd="sng" w="9525">
            <a:solidFill>
              <a:srgbClr val="F6F2D2"/>
            </a:solidFill>
            <a:prstDash val="solid"/>
            <a:round/>
            <a:headEnd len="sm" w="sm" type="none"/>
            <a:tailEnd len="sm" w="sm" type="none"/>
          </a:ln>
        </p:spPr>
      </p:cxnSp>
      <p:sp>
        <p:nvSpPr>
          <p:cNvPr id="58" name="Google Shape;58;p14"/>
          <p:cNvSpPr txBox="1"/>
          <p:nvPr>
            <p:ph type="title"/>
          </p:nvPr>
        </p:nvSpPr>
        <p:spPr>
          <a:xfrm>
            <a:off x="311700" y="1153900"/>
            <a:ext cx="2655000" cy="858900"/>
          </a:xfrm>
          <a:prstGeom prst="rect">
            <a:avLst/>
          </a:prstGeom>
          <a:noFill/>
        </p:spPr>
        <p:txBody>
          <a:bodyPr anchorCtr="0" anchor="ctr" bIns="91425" lIns="91425" spcFirstLastPara="1" rIns="91425" wrap="square" tIns="91425">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59" name="Google Shape;59;p14"/>
          <p:cNvSpPr txBox="1"/>
          <p:nvPr>
            <p:ph idx="1" type="body"/>
          </p:nvPr>
        </p:nvSpPr>
        <p:spPr>
          <a:xfrm>
            <a:off x="311700" y="2022050"/>
            <a:ext cx="2655000" cy="2928300"/>
          </a:xfrm>
          <a:prstGeom prst="rect">
            <a:avLst/>
          </a:prstGeom>
          <a:noFill/>
        </p:spPr>
        <p:txBody>
          <a:bodyPr anchorCtr="0" anchor="t" bIns="91425" lIns="91425" spcFirstLastPara="1" rIns="91425" wrap="square" tIns="91425">
            <a:normAutofit/>
          </a:bodyPr>
          <a:lstStyle>
            <a:lvl1pPr indent="-292100" lvl="0" marL="457200" algn="l">
              <a:lnSpc>
                <a:spcPct val="115000"/>
              </a:lnSpc>
              <a:spcBef>
                <a:spcPts val="0"/>
              </a:spcBef>
              <a:spcAft>
                <a:spcPts val="0"/>
              </a:spcAft>
              <a:buClr>
                <a:srgbClr val="F6F2D2"/>
              </a:buClr>
              <a:buSzPts val="1000"/>
              <a:buChar char="●"/>
              <a:defRPr sz="1000">
                <a:solidFill>
                  <a:srgbClr val="F6F2D2"/>
                </a:solidFill>
              </a:defRPr>
            </a:lvl1pPr>
            <a:lvl2pPr indent="-292100" lvl="1" marL="914400" algn="l">
              <a:lnSpc>
                <a:spcPct val="115000"/>
              </a:lnSpc>
              <a:spcBef>
                <a:spcPts val="0"/>
              </a:spcBef>
              <a:spcAft>
                <a:spcPts val="0"/>
              </a:spcAft>
              <a:buClr>
                <a:srgbClr val="F6F2D2"/>
              </a:buClr>
              <a:buSzPts val="1000"/>
              <a:buChar char="○"/>
              <a:defRPr sz="1000">
                <a:solidFill>
                  <a:srgbClr val="F6F2D2"/>
                </a:solidFill>
              </a:defRPr>
            </a:lvl2pPr>
            <a:lvl3pPr indent="-292100" lvl="2" marL="1371600" algn="l">
              <a:lnSpc>
                <a:spcPct val="115000"/>
              </a:lnSpc>
              <a:spcBef>
                <a:spcPts val="0"/>
              </a:spcBef>
              <a:spcAft>
                <a:spcPts val="0"/>
              </a:spcAft>
              <a:buClr>
                <a:srgbClr val="F6F2D2"/>
              </a:buClr>
              <a:buSzPts val="1000"/>
              <a:buChar char="■"/>
              <a:defRPr sz="1000">
                <a:solidFill>
                  <a:srgbClr val="F6F2D2"/>
                </a:solidFill>
              </a:defRPr>
            </a:lvl3pPr>
            <a:lvl4pPr indent="-292100" lvl="3" marL="1828800" algn="l">
              <a:lnSpc>
                <a:spcPct val="115000"/>
              </a:lnSpc>
              <a:spcBef>
                <a:spcPts val="0"/>
              </a:spcBef>
              <a:spcAft>
                <a:spcPts val="0"/>
              </a:spcAft>
              <a:buClr>
                <a:srgbClr val="F6F2D2"/>
              </a:buClr>
              <a:buSzPts val="1000"/>
              <a:buChar char="●"/>
              <a:defRPr sz="1000">
                <a:solidFill>
                  <a:srgbClr val="F6F2D2"/>
                </a:solidFill>
              </a:defRPr>
            </a:lvl4pPr>
            <a:lvl5pPr indent="-292100" lvl="4" marL="2286000" algn="l">
              <a:lnSpc>
                <a:spcPct val="115000"/>
              </a:lnSpc>
              <a:spcBef>
                <a:spcPts val="0"/>
              </a:spcBef>
              <a:spcAft>
                <a:spcPts val="0"/>
              </a:spcAft>
              <a:buClr>
                <a:srgbClr val="F6F2D2"/>
              </a:buClr>
              <a:buSzPts val="1000"/>
              <a:buChar char="○"/>
              <a:defRPr sz="1000">
                <a:solidFill>
                  <a:srgbClr val="F6F2D2"/>
                </a:solidFill>
              </a:defRPr>
            </a:lvl5pPr>
            <a:lvl6pPr indent="-292100" lvl="5" marL="2743200" algn="l">
              <a:lnSpc>
                <a:spcPct val="115000"/>
              </a:lnSpc>
              <a:spcBef>
                <a:spcPts val="0"/>
              </a:spcBef>
              <a:spcAft>
                <a:spcPts val="0"/>
              </a:spcAft>
              <a:buClr>
                <a:srgbClr val="F6F2D2"/>
              </a:buClr>
              <a:buSzPts val="1000"/>
              <a:buChar char="■"/>
              <a:defRPr sz="1000">
                <a:solidFill>
                  <a:srgbClr val="F6F2D2"/>
                </a:solidFill>
              </a:defRPr>
            </a:lvl6pPr>
            <a:lvl7pPr indent="-292100" lvl="6" marL="3200400" algn="l">
              <a:lnSpc>
                <a:spcPct val="115000"/>
              </a:lnSpc>
              <a:spcBef>
                <a:spcPts val="0"/>
              </a:spcBef>
              <a:spcAft>
                <a:spcPts val="0"/>
              </a:spcAft>
              <a:buClr>
                <a:srgbClr val="F6F2D2"/>
              </a:buClr>
              <a:buSzPts val="1000"/>
              <a:buChar char="●"/>
              <a:defRPr sz="1000">
                <a:solidFill>
                  <a:srgbClr val="F6F2D2"/>
                </a:solidFill>
              </a:defRPr>
            </a:lvl7pPr>
            <a:lvl8pPr indent="-292100" lvl="7" marL="3657600" algn="l">
              <a:lnSpc>
                <a:spcPct val="115000"/>
              </a:lnSpc>
              <a:spcBef>
                <a:spcPts val="0"/>
              </a:spcBef>
              <a:spcAft>
                <a:spcPts val="0"/>
              </a:spcAft>
              <a:buClr>
                <a:srgbClr val="F6F2D2"/>
              </a:buClr>
              <a:buSzPts val="1000"/>
              <a:buChar char="○"/>
              <a:defRPr sz="1000">
                <a:solidFill>
                  <a:srgbClr val="F6F2D2"/>
                </a:solidFill>
              </a:defRPr>
            </a:lvl8pPr>
            <a:lvl9pPr indent="-292100" lvl="8" marL="4114800" algn="l">
              <a:lnSpc>
                <a:spcPct val="115000"/>
              </a:lnSpc>
              <a:spcBef>
                <a:spcPts val="0"/>
              </a:spcBef>
              <a:spcAft>
                <a:spcPts val="0"/>
              </a:spcAft>
              <a:buClr>
                <a:srgbClr val="F6F2D2"/>
              </a:buClr>
              <a:buSzPts val="1000"/>
              <a:buChar char="■"/>
              <a:defRPr sz="1000">
                <a:solidFill>
                  <a:srgbClr val="F6F2D2"/>
                </a:solidFill>
              </a:defRPr>
            </a:lvl9pPr>
          </a:lstStyle>
          <a:p/>
        </p:txBody>
      </p:sp>
      <p:sp>
        <p:nvSpPr>
          <p:cNvPr id="60" name="Google Shape;6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9">
    <p:bg>
      <p:bgPr>
        <a:solidFill>
          <a:srgbClr val="FFFFFF"/>
        </a:solidFill>
      </p:bgPr>
    </p:bg>
    <p:spTree>
      <p:nvGrpSpPr>
        <p:cNvPr id="6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3389100" y="0"/>
            <a:ext cx="5754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5"/>
          <p:cNvSpPr txBox="1"/>
          <p:nvPr>
            <p:ph type="title"/>
          </p:nvPr>
        </p:nvSpPr>
        <p:spPr>
          <a:xfrm>
            <a:off x="321825" y="694100"/>
            <a:ext cx="2651400" cy="17817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b="1" sz="2600">
                <a:solidFill>
                  <a:schemeClr val="dk1"/>
                </a:solidFill>
              </a:defRPr>
            </a:lvl1pPr>
            <a:lvl2pPr lvl="1" algn="l">
              <a:lnSpc>
                <a:spcPct val="100000"/>
              </a:lnSpc>
              <a:spcBef>
                <a:spcPts val="0"/>
              </a:spcBef>
              <a:spcAft>
                <a:spcPts val="0"/>
              </a:spcAft>
              <a:buNone/>
              <a:defRPr b="1" sz="2600">
                <a:solidFill>
                  <a:schemeClr val="dk1"/>
                </a:solidFill>
              </a:defRPr>
            </a:lvl2pPr>
            <a:lvl3pPr lvl="2" algn="l">
              <a:lnSpc>
                <a:spcPct val="100000"/>
              </a:lnSpc>
              <a:spcBef>
                <a:spcPts val="0"/>
              </a:spcBef>
              <a:spcAft>
                <a:spcPts val="0"/>
              </a:spcAft>
              <a:buNone/>
              <a:defRPr b="1" sz="2600">
                <a:solidFill>
                  <a:schemeClr val="dk1"/>
                </a:solidFill>
              </a:defRPr>
            </a:lvl3pPr>
            <a:lvl4pPr lvl="3" algn="l">
              <a:lnSpc>
                <a:spcPct val="100000"/>
              </a:lnSpc>
              <a:spcBef>
                <a:spcPts val="0"/>
              </a:spcBef>
              <a:spcAft>
                <a:spcPts val="0"/>
              </a:spcAft>
              <a:buNone/>
              <a:defRPr b="1" sz="2600">
                <a:solidFill>
                  <a:schemeClr val="dk1"/>
                </a:solidFill>
              </a:defRPr>
            </a:lvl4pPr>
            <a:lvl5pPr lvl="4" algn="l">
              <a:lnSpc>
                <a:spcPct val="100000"/>
              </a:lnSpc>
              <a:spcBef>
                <a:spcPts val="0"/>
              </a:spcBef>
              <a:spcAft>
                <a:spcPts val="0"/>
              </a:spcAft>
              <a:buNone/>
              <a:defRPr b="1" sz="2600">
                <a:solidFill>
                  <a:schemeClr val="dk1"/>
                </a:solidFill>
              </a:defRPr>
            </a:lvl5pPr>
            <a:lvl6pPr lvl="5" algn="l">
              <a:lnSpc>
                <a:spcPct val="100000"/>
              </a:lnSpc>
              <a:spcBef>
                <a:spcPts val="0"/>
              </a:spcBef>
              <a:spcAft>
                <a:spcPts val="0"/>
              </a:spcAft>
              <a:buNone/>
              <a:defRPr b="1" sz="2600">
                <a:solidFill>
                  <a:schemeClr val="dk1"/>
                </a:solidFill>
              </a:defRPr>
            </a:lvl6pPr>
            <a:lvl7pPr lvl="6" algn="l">
              <a:lnSpc>
                <a:spcPct val="100000"/>
              </a:lnSpc>
              <a:spcBef>
                <a:spcPts val="0"/>
              </a:spcBef>
              <a:spcAft>
                <a:spcPts val="0"/>
              </a:spcAft>
              <a:buNone/>
              <a:defRPr b="1" sz="2600">
                <a:solidFill>
                  <a:schemeClr val="dk1"/>
                </a:solidFill>
              </a:defRPr>
            </a:lvl7pPr>
            <a:lvl8pPr lvl="7" algn="l">
              <a:lnSpc>
                <a:spcPct val="100000"/>
              </a:lnSpc>
              <a:spcBef>
                <a:spcPts val="0"/>
              </a:spcBef>
              <a:spcAft>
                <a:spcPts val="0"/>
              </a:spcAft>
              <a:buNone/>
              <a:defRPr b="1" sz="2600">
                <a:solidFill>
                  <a:schemeClr val="dk1"/>
                </a:solidFill>
              </a:defRPr>
            </a:lvl8pPr>
            <a:lvl9pPr lvl="8" algn="l">
              <a:lnSpc>
                <a:spcPct val="100000"/>
              </a:lnSpc>
              <a:spcBef>
                <a:spcPts val="0"/>
              </a:spcBef>
              <a:spcAft>
                <a:spcPts val="0"/>
              </a:spcAft>
              <a:buNone/>
              <a:defRPr b="1" sz="2600">
                <a:solidFill>
                  <a:schemeClr val="dk1"/>
                </a:solidFill>
              </a:defRPr>
            </a:lvl9pPr>
          </a:lstStyle>
          <a:p/>
        </p:txBody>
      </p:sp>
      <p:cxnSp>
        <p:nvCxnSpPr>
          <p:cNvPr id="66" name="Google Shape;66;p15"/>
          <p:cNvCxnSpPr/>
          <p:nvPr/>
        </p:nvCxnSpPr>
        <p:spPr>
          <a:xfrm>
            <a:off x="372950" y="511683"/>
            <a:ext cx="642300" cy="0"/>
          </a:xfrm>
          <a:prstGeom prst="straightConnector1">
            <a:avLst/>
          </a:prstGeom>
          <a:noFill/>
          <a:ln cap="flat" cmpd="sng" w="76200">
            <a:solidFill>
              <a:schemeClr val="accent5"/>
            </a:solidFill>
            <a:prstDash val="solid"/>
            <a:round/>
            <a:headEnd len="sm" w="sm" type="none"/>
            <a:tailEnd len="sm" w="sm" type="none"/>
          </a:ln>
        </p:spPr>
      </p:cxnSp>
      <p:sp>
        <p:nvSpPr>
          <p:cNvPr id="67" name="Google Shape;67;p15"/>
          <p:cNvSpPr txBox="1"/>
          <p:nvPr>
            <p:ph idx="1" type="body"/>
          </p:nvPr>
        </p:nvSpPr>
        <p:spPr>
          <a:xfrm>
            <a:off x="321825" y="2506879"/>
            <a:ext cx="2651400" cy="19371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10">
    <p:bg>
      <p:bgPr>
        <a:solidFill>
          <a:srgbClr val="FFFFFF"/>
        </a:solidFill>
      </p:bgPr>
    </p:bg>
    <p:spTree>
      <p:nvGrpSpPr>
        <p:cNvPr id="68" name="Shape 68"/>
        <p:cNvGrpSpPr/>
        <p:nvPr/>
      </p:nvGrpSpPr>
      <p:grpSpPr>
        <a:xfrm>
          <a:off x="0" y="0"/>
          <a:ext cx="0" cy="0"/>
          <a:chOff x="0" y="0"/>
          <a:chExt cx="0" cy="0"/>
        </a:xfrm>
      </p:grpSpPr>
      <p:sp>
        <p:nvSpPr>
          <p:cNvPr id="69" name="Google Shape;69;p16"/>
          <p:cNvSpPr/>
          <p:nvPr/>
        </p:nvSpPr>
        <p:spPr>
          <a:xfrm>
            <a:off x="0" y="0"/>
            <a:ext cx="9144000" cy="5143500"/>
          </a:xfrm>
          <a:prstGeom prst="rect">
            <a:avLst/>
          </a:prstGeom>
          <a:solidFill>
            <a:srgbClr val="0514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0" y="0"/>
            <a:ext cx="9143997" cy="5143501"/>
          </a:xfrm>
          <a:prstGeom prst="rect">
            <a:avLst/>
          </a:prstGeom>
          <a:noFill/>
          <a:ln>
            <a:noFill/>
          </a:ln>
        </p:spPr>
      </p:pic>
      <p:sp>
        <p:nvSpPr>
          <p:cNvPr id="77" name="Google Shape;77;p17"/>
          <p:cNvSpPr txBox="1"/>
          <p:nvPr>
            <p:ph idx="1" type="body"/>
          </p:nvPr>
        </p:nvSpPr>
        <p:spPr>
          <a:xfrm>
            <a:off x="0" y="0"/>
            <a:ext cx="9144000" cy="1996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2911">
                <a:solidFill>
                  <a:schemeClr val="lt1"/>
                </a:solidFill>
                <a:latin typeface="Comfortaa"/>
                <a:ea typeface="Comfortaa"/>
                <a:cs typeface="Comfortaa"/>
                <a:sym typeface="Comfortaa"/>
              </a:rPr>
              <a:t>Seminar</a:t>
            </a:r>
            <a:r>
              <a:rPr lang="en" sz="3111">
                <a:solidFill>
                  <a:schemeClr val="dk1"/>
                </a:solidFill>
                <a:latin typeface="Comfortaa"/>
                <a:ea typeface="Comfortaa"/>
                <a:cs typeface="Comfortaa"/>
                <a:sym typeface="Comfortaa"/>
              </a:rPr>
              <a:t> </a:t>
            </a:r>
            <a:endParaRPr sz="1600">
              <a:latin typeface="Comfortaa"/>
              <a:ea typeface="Comfortaa"/>
              <a:cs typeface="Comfortaa"/>
              <a:sym typeface="Comfortaa"/>
            </a:endParaRPr>
          </a:p>
          <a:p>
            <a:pPr indent="0" lvl="0" marL="0" rtl="0" algn="ctr">
              <a:lnSpc>
                <a:spcPct val="100000"/>
              </a:lnSpc>
              <a:spcBef>
                <a:spcPts val="0"/>
              </a:spcBef>
              <a:spcAft>
                <a:spcPts val="0"/>
              </a:spcAft>
              <a:buNone/>
            </a:pPr>
            <a:r>
              <a:t/>
            </a:r>
            <a:endParaRPr sz="2911">
              <a:solidFill>
                <a:schemeClr val="lt1"/>
              </a:solidFill>
              <a:latin typeface="Comfortaa"/>
              <a:ea typeface="Comfortaa"/>
              <a:cs typeface="Comfortaa"/>
              <a:sym typeface="Comfortaa"/>
            </a:endParaRPr>
          </a:p>
          <a:p>
            <a:pPr indent="0" lvl="0" marL="0" rtl="0" algn="ctr">
              <a:lnSpc>
                <a:spcPct val="100000"/>
              </a:lnSpc>
              <a:spcBef>
                <a:spcPts val="0"/>
              </a:spcBef>
              <a:spcAft>
                <a:spcPts val="0"/>
              </a:spcAft>
              <a:buClr>
                <a:schemeClr val="dk1"/>
              </a:buClr>
              <a:buSzPts val="1100"/>
              <a:buFont typeface="Arial"/>
              <a:buNone/>
            </a:pPr>
            <a:r>
              <a:rPr lang="en" sz="2911">
                <a:solidFill>
                  <a:schemeClr val="lt1"/>
                </a:solidFill>
                <a:latin typeface="Comfortaa"/>
                <a:ea typeface="Comfortaa"/>
                <a:cs typeface="Comfortaa"/>
                <a:sym typeface="Comfortaa"/>
              </a:rPr>
              <a:t>Electric Vehicle and charging methods of EV.</a:t>
            </a:r>
            <a:endParaRPr sz="1600">
              <a:solidFill>
                <a:schemeClr val="lt1"/>
              </a:solidFill>
              <a:latin typeface="Comfortaa"/>
              <a:ea typeface="Comfortaa"/>
              <a:cs typeface="Comfortaa"/>
              <a:sym typeface="Comfortaa"/>
            </a:endParaRPr>
          </a:p>
        </p:txBody>
      </p:sp>
      <p:sp>
        <p:nvSpPr>
          <p:cNvPr id="78" name="Google Shape;78;p17"/>
          <p:cNvSpPr txBox="1"/>
          <p:nvPr/>
        </p:nvSpPr>
        <p:spPr>
          <a:xfrm>
            <a:off x="0" y="4654575"/>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omfortaa"/>
                <a:ea typeface="Comfortaa"/>
                <a:cs typeface="Comfortaa"/>
                <a:sym typeface="Comfortaa"/>
              </a:rPr>
              <a:t>														      By Nikhil Ambigar</a:t>
            </a:r>
            <a:endParaRPr>
              <a:solidFill>
                <a:schemeClr val="lt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256175" y="831677"/>
            <a:ext cx="3727200" cy="426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In a </a:t>
            </a:r>
            <a:r>
              <a:rPr lang="en" sz="1600">
                <a:latin typeface="Times New Roman"/>
                <a:ea typeface="Times New Roman"/>
                <a:cs typeface="Times New Roman"/>
                <a:sym typeface="Times New Roman"/>
              </a:rPr>
              <a:t>documentary</a:t>
            </a:r>
            <a:r>
              <a:rPr lang="en" sz="1600">
                <a:latin typeface="Times New Roman"/>
                <a:ea typeface="Times New Roman"/>
                <a:cs typeface="Times New Roman"/>
                <a:sym typeface="Times New Roman"/>
              </a:rPr>
              <a:t> by Nissan, it was estimated that the 5-year operating cost for a standard battery-powered vehicle can to be around $1,800 while the 5-year operating cost of a gasoline car is $6,000. </a:t>
            </a:r>
            <a:endParaRPr sz="1600">
              <a:latin typeface="Times New Roman"/>
              <a:ea typeface="Times New Roman"/>
              <a:cs typeface="Times New Roman"/>
              <a:sym typeface="Times New Roman"/>
            </a:endParaRPr>
          </a:p>
          <a:p>
            <a:pPr indent="0" lvl="0" marL="0" rtl="0" algn="l">
              <a:spcBef>
                <a:spcPts val="1600"/>
              </a:spcBef>
              <a:spcAft>
                <a:spcPts val="0"/>
              </a:spcAft>
              <a:buNone/>
            </a:pPr>
            <a:r>
              <a:rPr lang="en" sz="1600">
                <a:highlight>
                  <a:srgbClr val="FFFFFF"/>
                </a:highlight>
                <a:latin typeface="Times New Roman"/>
                <a:ea typeface="Times New Roman"/>
                <a:cs typeface="Times New Roman"/>
                <a:sym typeface="Times New Roman"/>
              </a:rPr>
              <a:t>A Tesla Roadster is faster than most sports cars, with an acceleration speed of 0 to 60 kms in 1.9 seconds. To compare, a Ferrari or Lamborghini accelerates from 0 to 62 kms in 2.8 to 2.9 seconds.</a:t>
            </a:r>
            <a:endParaRPr sz="1600">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rPr lang="en" sz="1600">
                <a:highlight>
                  <a:srgbClr val="FFFFFF"/>
                </a:highlight>
                <a:latin typeface="Times New Roman"/>
                <a:ea typeface="Times New Roman"/>
                <a:cs typeface="Times New Roman"/>
                <a:sym typeface="Times New Roman"/>
              </a:rPr>
              <a:t>Roughly 96% of EV owners would buy or lease another one.</a:t>
            </a:r>
            <a:endParaRPr sz="1600">
              <a:highlight>
                <a:srgbClr val="FFFFFF"/>
              </a:highlight>
              <a:latin typeface="Times New Roman"/>
              <a:ea typeface="Times New Roman"/>
              <a:cs typeface="Times New Roman"/>
              <a:sym typeface="Times New Roman"/>
            </a:endParaRPr>
          </a:p>
        </p:txBody>
      </p:sp>
      <p:pic>
        <p:nvPicPr>
          <p:cNvPr id="145" name="Google Shape;145;p26"/>
          <p:cNvPicPr preferRelativeResize="0"/>
          <p:nvPr/>
        </p:nvPicPr>
        <p:blipFill rotWithShape="1">
          <a:blip r:embed="rId3">
            <a:alphaModFix/>
          </a:blip>
          <a:srcRect b="0" l="32085" r="17984" t="58473"/>
          <a:stretch/>
        </p:blipFill>
        <p:spPr>
          <a:xfrm>
            <a:off x="4672950" y="1160000"/>
            <a:ext cx="3578550" cy="297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0" y="0"/>
            <a:ext cx="9144000" cy="809700"/>
          </a:xfrm>
          <a:prstGeom prst="rect">
            <a:avLst/>
          </a:prstGeom>
          <a:solidFill>
            <a:schemeClr val="accent6"/>
          </a:solidFill>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Comfortaa"/>
                <a:ea typeface="Comfortaa"/>
                <a:cs typeface="Comfortaa"/>
                <a:sym typeface="Comfortaa"/>
              </a:rPr>
              <a:t>Electric Vs Gasoline </a:t>
            </a:r>
            <a:endParaRPr b="1">
              <a:latin typeface="Comfortaa"/>
              <a:ea typeface="Comfortaa"/>
              <a:cs typeface="Comfortaa"/>
              <a:sym typeface="Comfortaa"/>
            </a:endParaRPr>
          </a:p>
        </p:txBody>
      </p:sp>
      <p:graphicFrame>
        <p:nvGraphicFramePr>
          <p:cNvPr id="151" name="Google Shape;151;p27"/>
          <p:cNvGraphicFramePr/>
          <p:nvPr/>
        </p:nvGraphicFramePr>
        <p:xfrm>
          <a:off x="952500" y="1228725"/>
          <a:ext cx="3000000" cy="3000000"/>
        </p:xfrm>
        <a:graphic>
          <a:graphicData uri="http://schemas.openxmlformats.org/drawingml/2006/table">
            <a:tbl>
              <a:tblPr>
                <a:noFill/>
                <a:tableStyleId>{280CF7FB-CF55-4481-96FC-1556D5109EA2}</a:tableStyleId>
              </a:tblPr>
              <a:tblGrid>
                <a:gridCol w="3619500"/>
                <a:gridCol w="3619500"/>
              </a:tblGrid>
              <a:tr h="520625">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No emissions.</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GreenHouse gases/pollution.</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05025">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100+- Range.</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300+ range.</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5900">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Hours to recharge.</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Minutes to refuel.</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65900">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Low </a:t>
                      </a:r>
                      <a:r>
                        <a:rPr lang="en" sz="1900">
                          <a:latin typeface="Times New Roman"/>
                          <a:ea typeface="Times New Roman"/>
                          <a:cs typeface="Times New Roman"/>
                          <a:sym typeface="Times New Roman"/>
                        </a:rPr>
                        <a:t>maintenance</a:t>
                      </a:r>
                      <a:r>
                        <a:rPr lang="en" sz="1900">
                          <a:latin typeface="Times New Roman"/>
                          <a:ea typeface="Times New Roman"/>
                          <a:cs typeface="Times New Roman"/>
                          <a:sym typeface="Times New Roman"/>
                        </a:rPr>
                        <a:t> cost.</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Maintenance cost is pretty high.</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6875">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2 cents(~2Rs) per mile.</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12+ cents per mile.</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7225">
                <a:tc>
                  <a:txBody>
                    <a:bodyPr/>
                    <a:lstStyle/>
                    <a:p>
                      <a:pPr indent="0" lvl="0" marL="0" rtl="0" algn="l">
                        <a:spcBef>
                          <a:spcPts val="0"/>
                        </a:spcBef>
                        <a:spcAft>
                          <a:spcPts val="0"/>
                        </a:spcAft>
                        <a:buNone/>
                      </a:pPr>
                      <a:r>
                        <a:rPr lang="en" sz="1900">
                          <a:solidFill>
                            <a:schemeClr val="dk1"/>
                          </a:solidFill>
                          <a:latin typeface="Times New Roman"/>
                          <a:ea typeface="Times New Roman"/>
                          <a:cs typeface="Times New Roman"/>
                          <a:sym typeface="Times New Roman"/>
                        </a:rPr>
                        <a:t>Electric cars are limited by range and speed. As of now we can’t use them for long journeys.</a:t>
                      </a:r>
                      <a:endParaRPr sz="2600">
                        <a:solidFill>
                          <a:schemeClr val="dk1"/>
                        </a:solidFill>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900">
                          <a:latin typeface="Times New Roman"/>
                          <a:ea typeface="Times New Roman"/>
                          <a:cs typeface="Times New Roman"/>
                          <a:sym typeface="Times New Roman"/>
                        </a:rPr>
                        <a:t>They don’t have range limitation.</a:t>
                      </a:r>
                      <a:endParaRPr sz="1900">
                        <a:latin typeface="Times New Roman"/>
                        <a:ea typeface="Times New Roman"/>
                        <a:cs typeface="Times New Roman"/>
                        <a:sym typeface="Times New Roman"/>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4932325" y="1579550"/>
            <a:ext cx="3810000" cy="2710350"/>
          </a:xfrm>
          <a:prstGeom prst="rect">
            <a:avLst/>
          </a:prstGeom>
          <a:noFill/>
          <a:ln>
            <a:noFill/>
          </a:ln>
        </p:spPr>
      </p:pic>
      <p:sp>
        <p:nvSpPr>
          <p:cNvPr id="157" name="Google Shape;157;p28"/>
          <p:cNvSpPr txBox="1"/>
          <p:nvPr>
            <p:ph type="title"/>
          </p:nvPr>
        </p:nvSpPr>
        <p:spPr>
          <a:xfrm>
            <a:off x="0" y="0"/>
            <a:ext cx="9144000" cy="5727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Medium"/>
                <a:ea typeface="Comfortaa Medium"/>
                <a:cs typeface="Comfortaa Medium"/>
                <a:sym typeface="Comfortaa Medium"/>
              </a:rPr>
              <a:t>Parts of Electric Vehicles:</a:t>
            </a:r>
            <a:endParaRPr>
              <a:latin typeface="Comfortaa Medium"/>
              <a:ea typeface="Comfortaa Medium"/>
              <a:cs typeface="Comfortaa Medium"/>
              <a:sym typeface="Comfortaa Medium"/>
            </a:endParaRPr>
          </a:p>
        </p:txBody>
      </p:sp>
      <p:sp>
        <p:nvSpPr>
          <p:cNvPr id="158" name="Google Shape;158;p28"/>
          <p:cNvSpPr txBox="1"/>
          <p:nvPr>
            <p:ph idx="1" type="body"/>
          </p:nvPr>
        </p:nvSpPr>
        <p:spPr>
          <a:xfrm>
            <a:off x="311700" y="707375"/>
            <a:ext cx="8520600" cy="44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Electric Vehicle has three main parts:</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Battery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Controller</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Motor</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
                <a:solidFill>
                  <a:schemeClr val="dk1"/>
                </a:solidFill>
                <a:latin typeface="Times New Roman"/>
                <a:ea typeface="Times New Roman"/>
                <a:cs typeface="Times New Roman"/>
                <a:sym typeface="Times New Roman"/>
              </a:rPr>
              <a:t>Battery:</a:t>
            </a:r>
            <a:r>
              <a:rPr lang="en">
                <a:solidFill>
                  <a:schemeClr val="dk1"/>
                </a:solidFill>
                <a:latin typeface="Times New Roman"/>
                <a:ea typeface="Times New Roman"/>
                <a:cs typeface="Times New Roman"/>
                <a:sym typeface="Times New Roman"/>
              </a:rPr>
              <a:t> Main source of energy.</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b="1" lang="en">
                <a:solidFill>
                  <a:schemeClr val="dk1"/>
                </a:solidFill>
                <a:latin typeface="Times New Roman"/>
                <a:ea typeface="Times New Roman"/>
                <a:cs typeface="Times New Roman"/>
                <a:sym typeface="Times New Roman"/>
              </a:rPr>
              <a:t>Controller:</a:t>
            </a:r>
            <a:r>
              <a:rPr lang="en">
                <a:solidFill>
                  <a:schemeClr val="dk1"/>
                </a:solidFill>
                <a:latin typeface="Times New Roman"/>
                <a:ea typeface="Times New Roman"/>
                <a:cs typeface="Times New Roman"/>
                <a:sym typeface="Times New Roman"/>
              </a:rPr>
              <a:t> </a:t>
            </a:r>
            <a:r>
              <a:rPr lang="en">
                <a:solidFill>
                  <a:srgbClr val="202124"/>
                </a:solidFill>
                <a:highlight>
                  <a:srgbClr val="FFFFFF"/>
                </a:highlight>
                <a:latin typeface="Times New Roman"/>
                <a:ea typeface="Times New Roman"/>
                <a:cs typeface="Times New Roman"/>
                <a:sym typeface="Times New Roman"/>
              </a:rPr>
              <a:t>The electric vehicle controller is the                                                     electronics package that operates between the                                                             batteries and the motor to control the electric                                                              vehicle's speed and acceleration.</a:t>
            </a: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b="1" lang="en">
                <a:solidFill>
                  <a:schemeClr val="dk1"/>
                </a:solidFill>
                <a:latin typeface="Times New Roman"/>
                <a:ea typeface="Times New Roman"/>
                <a:cs typeface="Times New Roman"/>
                <a:sym typeface="Times New Roman"/>
              </a:rPr>
              <a:t>Motor:</a:t>
            </a:r>
            <a:r>
              <a:rPr lang="en" sz="1050">
                <a:solidFill>
                  <a:srgbClr val="4D5156"/>
                </a:solidFill>
                <a:highlight>
                  <a:srgbClr val="FFFFFF"/>
                </a:highlight>
              </a:rPr>
              <a:t>  </a:t>
            </a:r>
            <a:r>
              <a:rPr lang="en">
                <a:solidFill>
                  <a:schemeClr val="dk1"/>
                </a:solidFill>
                <a:highlight>
                  <a:srgbClr val="FFFFFF"/>
                </a:highlight>
                <a:latin typeface="Times New Roman"/>
                <a:ea typeface="Times New Roman"/>
                <a:cs typeface="Times New Roman"/>
                <a:sym typeface="Times New Roman"/>
              </a:rPr>
              <a:t>Electrical energy is supplied to the motor via the car's battery. The motor in turn converts the electrical energy to the mechanical energy.</a:t>
            </a:r>
            <a:endParaRPr b="1">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b="0" l="0" r="3818" t="0"/>
          <a:stretch/>
        </p:blipFill>
        <p:spPr>
          <a:xfrm>
            <a:off x="5446625" y="1527175"/>
            <a:ext cx="3168250" cy="2542400"/>
          </a:xfrm>
          <a:prstGeom prst="rect">
            <a:avLst/>
          </a:prstGeom>
          <a:noFill/>
          <a:ln>
            <a:noFill/>
          </a:ln>
        </p:spPr>
      </p:pic>
      <p:sp>
        <p:nvSpPr>
          <p:cNvPr id="164" name="Google Shape;164;p29"/>
          <p:cNvSpPr txBox="1"/>
          <p:nvPr>
            <p:ph type="title"/>
          </p:nvPr>
        </p:nvSpPr>
        <p:spPr>
          <a:xfrm>
            <a:off x="0" y="0"/>
            <a:ext cx="9144000" cy="5727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Medium"/>
                <a:ea typeface="Comfortaa Medium"/>
                <a:cs typeface="Comfortaa Medium"/>
                <a:sym typeface="Comfortaa Medium"/>
              </a:rPr>
              <a:t>How does it work.?</a:t>
            </a:r>
            <a:endParaRPr>
              <a:latin typeface="Comfortaa Medium"/>
              <a:ea typeface="Comfortaa Medium"/>
              <a:cs typeface="Comfortaa Medium"/>
              <a:sym typeface="Comfortaa Medium"/>
            </a:endParaRPr>
          </a:p>
        </p:txBody>
      </p:sp>
      <p:sp>
        <p:nvSpPr>
          <p:cNvPr id="165" name="Google Shape;165;p29"/>
          <p:cNvSpPr txBox="1"/>
          <p:nvPr>
            <p:ph idx="1" type="body"/>
          </p:nvPr>
        </p:nvSpPr>
        <p:spPr>
          <a:xfrm>
            <a:off x="321475" y="707375"/>
            <a:ext cx="4880700" cy="41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dk1"/>
                </a:solidFill>
                <a:latin typeface="Times New Roman"/>
                <a:ea typeface="Times New Roman"/>
                <a:cs typeface="Times New Roman"/>
                <a:sym typeface="Times New Roman"/>
              </a:rPr>
              <a:t>When the pedal is pushed:</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The controller gathers energy from the battery.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Controller delivers appropriate amount of electrical energy to the motor.</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Electrical energy </a:t>
            </a:r>
            <a:r>
              <a:rPr lang="en">
                <a:solidFill>
                  <a:schemeClr val="dk1"/>
                </a:solidFill>
                <a:latin typeface="Times New Roman"/>
                <a:ea typeface="Times New Roman"/>
                <a:cs typeface="Times New Roman"/>
                <a:sym typeface="Times New Roman"/>
              </a:rPr>
              <a:t>transformed</a:t>
            </a:r>
            <a:r>
              <a:rPr lang="en">
                <a:solidFill>
                  <a:schemeClr val="dk1"/>
                </a:solidFill>
                <a:latin typeface="Times New Roman"/>
                <a:ea typeface="Times New Roman"/>
                <a:cs typeface="Times New Roman"/>
                <a:sym typeface="Times New Roman"/>
              </a:rPr>
              <a:t> into mechanical energy.</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Wheels turn and vehicle moves.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0" y="0"/>
            <a:ext cx="9144000" cy="572700"/>
          </a:xfrm>
          <a:prstGeom prst="rect">
            <a:avLst/>
          </a:prstGeom>
          <a:solidFill>
            <a:schemeClr val="accent6"/>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Medium"/>
                <a:ea typeface="Comfortaa Medium"/>
                <a:cs typeface="Comfortaa Medium"/>
                <a:sym typeface="Comfortaa Medium"/>
              </a:rPr>
              <a:t>Charging methods for electric vehicles.</a:t>
            </a:r>
            <a:endParaRPr>
              <a:latin typeface="Comfortaa Medium"/>
              <a:ea typeface="Comfortaa Medium"/>
              <a:cs typeface="Comfortaa Medium"/>
              <a:sym typeface="Comfortaa Medium"/>
            </a:endParaRPr>
          </a:p>
        </p:txBody>
      </p:sp>
      <p:sp>
        <p:nvSpPr>
          <p:cNvPr id="171" name="Google Shape;171;p30"/>
          <p:cNvSpPr txBox="1"/>
          <p:nvPr>
            <p:ph idx="1" type="body"/>
          </p:nvPr>
        </p:nvSpPr>
        <p:spPr>
          <a:xfrm>
            <a:off x="321475" y="707375"/>
            <a:ext cx="8400900" cy="418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5141F"/>
                </a:solidFill>
                <a:highlight>
                  <a:srgbClr val="FFFFFF"/>
                </a:highlight>
                <a:latin typeface="Times New Roman"/>
                <a:ea typeface="Times New Roman"/>
                <a:cs typeface="Times New Roman"/>
                <a:sym typeface="Times New Roman"/>
              </a:rPr>
              <a:t>There are a number of different ways to charge your electric car’s battery pack.</a:t>
            </a:r>
            <a:endParaRPr>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05141F"/>
                </a:solidFill>
                <a:highlight>
                  <a:srgbClr val="FFFFFF"/>
                </a:highlight>
                <a:latin typeface="Times New Roman"/>
                <a:ea typeface="Times New Roman"/>
                <a:cs typeface="Times New Roman"/>
                <a:sym typeface="Times New Roman"/>
              </a:rPr>
              <a:t>Essentially, it comes down to two main considerations: </a:t>
            </a:r>
            <a:r>
              <a:rPr b="1" lang="en">
                <a:solidFill>
                  <a:srgbClr val="05141F"/>
                </a:solidFill>
                <a:highlight>
                  <a:srgbClr val="FFFFFF"/>
                </a:highlight>
                <a:latin typeface="Times New Roman"/>
                <a:ea typeface="Times New Roman"/>
                <a:cs typeface="Times New Roman"/>
                <a:sym typeface="Times New Roman"/>
              </a:rPr>
              <a:t>WHERE</a:t>
            </a:r>
            <a:r>
              <a:rPr lang="en">
                <a:solidFill>
                  <a:srgbClr val="05141F"/>
                </a:solidFill>
                <a:highlight>
                  <a:srgbClr val="FFFFFF"/>
                </a:highlight>
                <a:latin typeface="Times New Roman"/>
                <a:ea typeface="Times New Roman"/>
                <a:cs typeface="Times New Roman"/>
                <a:sym typeface="Times New Roman"/>
              </a:rPr>
              <a:t> you decide to charge and </a:t>
            </a:r>
            <a:r>
              <a:rPr b="1" lang="en">
                <a:solidFill>
                  <a:srgbClr val="05141F"/>
                </a:solidFill>
                <a:highlight>
                  <a:srgbClr val="FFFFFF"/>
                </a:highlight>
                <a:latin typeface="Times New Roman"/>
                <a:ea typeface="Times New Roman"/>
                <a:cs typeface="Times New Roman"/>
                <a:sym typeface="Times New Roman"/>
              </a:rPr>
              <a:t>HOW FAST</a:t>
            </a:r>
            <a:r>
              <a:rPr lang="en">
                <a:solidFill>
                  <a:srgbClr val="05141F"/>
                </a:solidFill>
                <a:highlight>
                  <a:srgbClr val="FFFFFF"/>
                </a:highlight>
                <a:latin typeface="Times New Roman"/>
                <a:ea typeface="Times New Roman"/>
                <a:cs typeface="Times New Roman"/>
                <a:sym typeface="Times New Roman"/>
              </a:rPr>
              <a:t> you decide to charge. These are interconnected, and the charging speed will depend on which particular EV you own, its battery capacity and what sort of charging system you are using.</a:t>
            </a:r>
            <a:endParaRPr>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a:solidFill>
                  <a:srgbClr val="05141F"/>
                </a:solidFill>
                <a:highlight>
                  <a:srgbClr val="FFFFFF"/>
                </a:highlight>
                <a:latin typeface="Times New Roman"/>
                <a:ea typeface="Times New Roman"/>
                <a:cs typeface="Times New Roman"/>
                <a:sym typeface="Times New Roman"/>
              </a:rPr>
              <a:t>There are three categories or types of charging:</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5141F"/>
              </a:buClr>
              <a:buSzPts val="1800"/>
              <a:buFont typeface="Times New Roman"/>
              <a:buAutoNum type="arabicPeriod"/>
            </a:pPr>
            <a:r>
              <a:rPr lang="en">
                <a:solidFill>
                  <a:srgbClr val="05141F"/>
                </a:solidFill>
                <a:highlight>
                  <a:srgbClr val="FFFFFF"/>
                </a:highlight>
                <a:latin typeface="Times New Roman"/>
                <a:ea typeface="Times New Roman"/>
                <a:cs typeface="Times New Roman"/>
                <a:sym typeface="Times New Roman"/>
              </a:rPr>
              <a:t>Trickle charge.</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AutoNum type="arabicPeriod"/>
            </a:pPr>
            <a:r>
              <a:rPr lang="en">
                <a:solidFill>
                  <a:srgbClr val="05141F"/>
                </a:solidFill>
                <a:highlight>
                  <a:srgbClr val="FFFFFF"/>
                </a:highlight>
                <a:latin typeface="Times New Roman"/>
                <a:ea typeface="Times New Roman"/>
                <a:cs typeface="Times New Roman"/>
                <a:sym typeface="Times New Roman"/>
              </a:rPr>
              <a:t>AC Charge.</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AutoNum type="arabicPeriod"/>
            </a:pPr>
            <a:r>
              <a:rPr lang="en">
                <a:solidFill>
                  <a:srgbClr val="05141F"/>
                </a:solidFill>
                <a:highlight>
                  <a:srgbClr val="FFFFFF"/>
                </a:highlight>
                <a:latin typeface="Times New Roman"/>
                <a:ea typeface="Times New Roman"/>
                <a:cs typeface="Times New Roman"/>
                <a:sym typeface="Times New Roman"/>
              </a:rPr>
              <a:t>DC charge.</a:t>
            </a:r>
            <a:endParaRPr>
              <a:solidFill>
                <a:srgbClr val="05141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idx="1" type="body"/>
          </p:nvPr>
        </p:nvSpPr>
        <p:spPr>
          <a:xfrm>
            <a:off x="0" y="0"/>
            <a:ext cx="9144000" cy="5143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b="1" lang="en" u="sng">
                <a:solidFill>
                  <a:srgbClr val="05141F"/>
                </a:solidFill>
                <a:highlight>
                  <a:srgbClr val="FFFFFF"/>
                </a:highlight>
                <a:latin typeface="Times New Roman"/>
                <a:ea typeface="Times New Roman"/>
                <a:cs typeface="Times New Roman"/>
                <a:sym typeface="Times New Roman"/>
              </a:rPr>
              <a:t>TRICKLE CHARGE:</a:t>
            </a:r>
            <a:endParaRPr b="1" u="sng">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The slowest method of charging your EV at home, using a standard (three-prong) 220V plug.</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Doesn’t require installation of additional charging equipment. </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Can deliver 13 to 16 km of range per hour of charging.</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Charging speed: approx. 65 km of range in 5 hours (overnight), or 200 km in 14 hours.</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It is only recommended in urgent cases, with caution and consultation with electricity providers.</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Using Trickle Charge is only recommended in urgent cases when you have low battery charge and cannot drive to a public station or access an AC wallbox at home. This is because the use of household electricity may cause problems associated with electricity bills and electrical loads.</a:t>
            </a:r>
            <a:endParaRPr>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rgbClr val="05141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idx="1" type="body"/>
          </p:nvPr>
        </p:nvSpPr>
        <p:spPr>
          <a:xfrm>
            <a:off x="0" y="0"/>
            <a:ext cx="53781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solidFill>
                <a:srgbClr val="05141F"/>
              </a:solidFill>
              <a:latin typeface="Times New Roman"/>
              <a:ea typeface="Times New Roman"/>
              <a:cs typeface="Times New Roman"/>
              <a:sym typeface="Times New Roman"/>
            </a:endParaRPr>
          </a:p>
          <a:p>
            <a:pPr indent="0" lvl="0" marL="0" rtl="0" algn="l">
              <a:spcBef>
                <a:spcPts val="1200"/>
              </a:spcBef>
              <a:spcAft>
                <a:spcPts val="0"/>
              </a:spcAft>
              <a:buNone/>
            </a:pPr>
            <a:r>
              <a:rPr b="1" lang="en" u="sng">
                <a:solidFill>
                  <a:srgbClr val="05141F"/>
                </a:solidFill>
                <a:latin typeface="Times New Roman"/>
                <a:ea typeface="Times New Roman"/>
                <a:cs typeface="Times New Roman"/>
                <a:sym typeface="Times New Roman"/>
              </a:rPr>
              <a:t>AC CHARGE:</a:t>
            </a:r>
            <a:endParaRPr b="1" u="sng">
              <a:solidFill>
                <a:srgbClr val="05141F"/>
              </a:solidFill>
              <a:latin typeface="Times New Roman"/>
              <a:ea typeface="Times New Roman"/>
              <a:cs typeface="Times New Roman"/>
              <a:sym typeface="Times New Roman"/>
            </a:endParaRPr>
          </a:p>
          <a:p>
            <a:pPr indent="-330200" lvl="0" marL="457200" rtl="0" algn="l">
              <a:spcBef>
                <a:spcPts val="1200"/>
              </a:spcBef>
              <a:spcAft>
                <a:spcPts val="0"/>
              </a:spcAft>
              <a:buClr>
                <a:srgbClr val="05141F"/>
              </a:buClr>
              <a:buSzPts val="1600"/>
              <a:buFont typeface="Times New Roman"/>
              <a:buChar char="●"/>
            </a:pPr>
            <a:r>
              <a:rPr lang="en" sz="1600">
                <a:solidFill>
                  <a:srgbClr val="05141F"/>
                </a:solidFill>
                <a:highlight>
                  <a:srgbClr val="FFFFFF"/>
                </a:highlight>
                <a:latin typeface="Times New Roman"/>
                <a:ea typeface="Times New Roman"/>
                <a:cs typeface="Times New Roman"/>
                <a:sym typeface="Times New Roman"/>
              </a:rPr>
              <a:t>Requires the installation of a dedicated EV charging wallbox, which should be fitted by a trained electrician.</a:t>
            </a:r>
            <a:endParaRPr sz="1600">
              <a:solidFill>
                <a:srgbClr val="05141F"/>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5141F"/>
              </a:buClr>
              <a:buSzPts val="1600"/>
              <a:buFont typeface="Times New Roman"/>
              <a:buChar char="●"/>
            </a:pPr>
            <a:r>
              <a:rPr lang="en" sz="1600">
                <a:solidFill>
                  <a:srgbClr val="05141F"/>
                </a:solidFill>
                <a:highlight>
                  <a:srgbClr val="FFFFFF"/>
                </a:highlight>
                <a:latin typeface="Times New Roman"/>
                <a:ea typeface="Times New Roman"/>
                <a:cs typeface="Times New Roman"/>
                <a:sym typeface="Times New Roman"/>
              </a:rPr>
              <a:t>It is the most common and recommendable home charging option.</a:t>
            </a:r>
            <a:endParaRPr sz="1600">
              <a:solidFill>
                <a:srgbClr val="05141F"/>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5141F"/>
              </a:buClr>
              <a:buSzPts val="1600"/>
              <a:buFont typeface="Times New Roman"/>
              <a:buChar char="●"/>
            </a:pPr>
            <a:r>
              <a:rPr lang="en" sz="1600">
                <a:solidFill>
                  <a:srgbClr val="05141F"/>
                </a:solidFill>
                <a:highlight>
                  <a:srgbClr val="FFFFFF"/>
                </a:highlight>
                <a:latin typeface="Times New Roman"/>
                <a:ea typeface="Times New Roman"/>
                <a:cs typeface="Times New Roman"/>
                <a:sym typeface="Times New Roman"/>
              </a:rPr>
              <a:t>Provides charging through a 230V outlet which allows charging 3 to 4 times faster than Trickle Charge – depending on the acceptance rate of your specific model and the charger.</a:t>
            </a:r>
            <a:endParaRPr sz="1600">
              <a:solidFill>
                <a:srgbClr val="05141F"/>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05141F"/>
              </a:buClr>
              <a:buSzPts val="1600"/>
              <a:buFont typeface="Times New Roman"/>
              <a:buChar char="●"/>
            </a:pPr>
            <a:r>
              <a:rPr lang="en" sz="1600">
                <a:solidFill>
                  <a:srgbClr val="05141F"/>
                </a:solidFill>
                <a:highlight>
                  <a:srgbClr val="FFFFFF"/>
                </a:highlight>
                <a:latin typeface="Times New Roman"/>
                <a:ea typeface="Times New Roman"/>
                <a:cs typeface="Times New Roman"/>
                <a:sym typeface="Times New Roman"/>
              </a:rPr>
              <a:t>Especially useful if you have time to top up your electric vehicle overnight: it takes around 6 hours to fully charge a 40 kWh battery car.</a:t>
            </a:r>
            <a:endParaRPr sz="1600">
              <a:solidFill>
                <a:srgbClr val="05141F"/>
              </a:solidFill>
              <a:highlight>
                <a:srgbClr val="FFFFFF"/>
              </a:highlight>
              <a:latin typeface="Times New Roman"/>
              <a:ea typeface="Times New Roman"/>
              <a:cs typeface="Times New Roman"/>
              <a:sym typeface="Times New Roman"/>
            </a:endParaRPr>
          </a:p>
        </p:txBody>
      </p:sp>
      <p:pic>
        <p:nvPicPr>
          <p:cNvPr id="182" name="Google Shape;182;p32"/>
          <p:cNvPicPr preferRelativeResize="0"/>
          <p:nvPr/>
        </p:nvPicPr>
        <p:blipFill rotWithShape="1">
          <a:blip r:embed="rId3">
            <a:alphaModFix/>
          </a:blip>
          <a:srcRect b="0" l="6387" r="5746" t="0"/>
          <a:stretch/>
        </p:blipFill>
        <p:spPr>
          <a:xfrm>
            <a:off x="5378100" y="123050"/>
            <a:ext cx="3608350" cy="2810500"/>
          </a:xfrm>
          <a:prstGeom prst="rect">
            <a:avLst/>
          </a:prstGeom>
          <a:noFill/>
          <a:ln>
            <a:noFill/>
          </a:ln>
        </p:spPr>
      </p:pic>
      <p:pic>
        <p:nvPicPr>
          <p:cNvPr id="183" name="Google Shape;183;p32"/>
          <p:cNvPicPr preferRelativeResize="0"/>
          <p:nvPr/>
        </p:nvPicPr>
        <p:blipFill rotWithShape="1">
          <a:blip r:embed="rId4">
            <a:alphaModFix/>
          </a:blip>
          <a:srcRect b="3806" l="0" r="0" t="5350"/>
          <a:stretch/>
        </p:blipFill>
        <p:spPr>
          <a:xfrm>
            <a:off x="5378100" y="3070450"/>
            <a:ext cx="3608349" cy="1857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ph idx="1" type="body"/>
          </p:nvPr>
        </p:nvSpPr>
        <p:spPr>
          <a:xfrm>
            <a:off x="0" y="0"/>
            <a:ext cx="53781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u="sng">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u="sng">
                <a:solidFill>
                  <a:srgbClr val="05141F"/>
                </a:solidFill>
                <a:highlight>
                  <a:srgbClr val="FFFFFF"/>
                </a:highlight>
                <a:latin typeface="Times New Roman"/>
                <a:ea typeface="Times New Roman"/>
                <a:cs typeface="Times New Roman"/>
                <a:sym typeface="Times New Roman"/>
              </a:rPr>
              <a:t>DC CHARGE:</a:t>
            </a:r>
            <a:endParaRPr b="1" u="sng">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120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The fastest way to charge your EV – at a public DC Fast charging station with power from </a:t>
            </a:r>
            <a:r>
              <a:rPr lang="en">
                <a:solidFill>
                  <a:srgbClr val="05141F"/>
                </a:solidFill>
                <a:highlight>
                  <a:srgbClr val="FFFFFF"/>
                </a:highlight>
                <a:latin typeface="Times New Roman"/>
                <a:ea typeface="Times New Roman"/>
                <a:cs typeface="Times New Roman"/>
                <a:sym typeface="Times New Roman"/>
              </a:rPr>
              <a:t>50 kW</a:t>
            </a:r>
            <a:r>
              <a:rPr lang="en">
                <a:solidFill>
                  <a:srgbClr val="05141F"/>
                </a:solidFill>
                <a:highlight>
                  <a:srgbClr val="FFFFFF"/>
                </a:highlight>
                <a:latin typeface="Times New Roman"/>
                <a:ea typeface="Times New Roman"/>
                <a:cs typeface="Times New Roman"/>
                <a:sym typeface="Times New Roman"/>
              </a:rPr>
              <a:t> and above. </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With this method you can top up your battery from 20 to 80% in approx. 40 minutes. </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There are also some ultra-fast charging stations that already provide more than 150kW.</a:t>
            </a:r>
            <a:endParaRPr>
              <a:solidFill>
                <a:srgbClr val="05141F"/>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5141F"/>
              </a:buClr>
              <a:buSzPts val="1800"/>
              <a:buFont typeface="Times New Roman"/>
              <a:buChar char="●"/>
            </a:pPr>
            <a:r>
              <a:rPr lang="en">
                <a:solidFill>
                  <a:srgbClr val="05141F"/>
                </a:solidFill>
                <a:highlight>
                  <a:srgbClr val="FFFFFF"/>
                </a:highlight>
                <a:latin typeface="Times New Roman"/>
                <a:ea typeface="Times New Roman"/>
                <a:cs typeface="Times New Roman"/>
                <a:sym typeface="Times New Roman"/>
              </a:rPr>
              <a:t>It is currently the quickest way to charge an electric vehicle.</a:t>
            </a:r>
            <a:endParaRPr>
              <a:solidFill>
                <a:srgbClr val="05141F"/>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solidFill>
                <a:srgbClr val="05141F"/>
              </a:solidFill>
              <a:highlight>
                <a:srgbClr val="FFFFFF"/>
              </a:highlight>
              <a:latin typeface="Times New Roman"/>
              <a:ea typeface="Times New Roman"/>
              <a:cs typeface="Times New Roman"/>
              <a:sym typeface="Times New Roman"/>
            </a:endParaRPr>
          </a:p>
        </p:txBody>
      </p:sp>
      <p:pic>
        <p:nvPicPr>
          <p:cNvPr id="189" name="Google Shape;189;p33"/>
          <p:cNvPicPr preferRelativeResize="0"/>
          <p:nvPr/>
        </p:nvPicPr>
        <p:blipFill rotWithShape="1">
          <a:blip r:embed="rId3">
            <a:alphaModFix/>
          </a:blip>
          <a:srcRect b="0" l="47459" r="0" t="0"/>
          <a:stretch/>
        </p:blipFill>
        <p:spPr>
          <a:xfrm>
            <a:off x="5505300" y="1068825"/>
            <a:ext cx="3508875" cy="31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4"/>
          <p:cNvPicPr preferRelativeResize="0"/>
          <p:nvPr/>
        </p:nvPicPr>
        <p:blipFill rotWithShape="1">
          <a:blip r:embed="rId3">
            <a:alphaModFix/>
          </a:blip>
          <a:srcRect b="3652" l="0" r="0" t="3652"/>
          <a:stretch/>
        </p:blipFill>
        <p:spPr>
          <a:xfrm>
            <a:off x="673800" y="539250"/>
            <a:ext cx="7796400" cy="4064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rot="-5400000">
            <a:off x="-620225" y="1797500"/>
            <a:ext cx="4064100" cy="15069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en"/>
              <a:t>Contents:</a:t>
            </a:r>
            <a:endParaRPr/>
          </a:p>
        </p:txBody>
      </p:sp>
      <p:sp>
        <p:nvSpPr>
          <p:cNvPr id="84" name="Google Shape;84;p18"/>
          <p:cNvSpPr txBox="1"/>
          <p:nvPr>
            <p:ph idx="1" type="body"/>
          </p:nvPr>
        </p:nvSpPr>
        <p:spPr>
          <a:xfrm>
            <a:off x="2601000" y="518875"/>
            <a:ext cx="5913300" cy="4064100"/>
          </a:xfrm>
          <a:prstGeom prst="rect">
            <a:avLst/>
          </a:prstGeom>
        </p:spPr>
        <p:txBody>
          <a:bodyPr anchorCtr="0" anchor="t" bIns="91425" lIns="91425" spcFirstLastPara="1" rIns="91425" wrap="square" tIns="91425">
            <a:normAutofit fontScale="77500" lnSpcReduction="20000"/>
          </a:bodyPr>
          <a:lstStyle/>
          <a:p>
            <a:pPr indent="-331946" lvl="0" marL="457200" rtl="0" algn="l">
              <a:spcBef>
                <a:spcPts val="0"/>
              </a:spcBef>
              <a:spcAft>
                <a:spcPts val="0"/>
              </a:spcAft>
              <a:buSzPct val="100000"/>
              <a:buChar char="➢"/>
            </a:pPr>
            <a:r>
              <a:rPr lang="en" sz="2100"/>
              <a:t>What is electric vehicle</a:t>
            </a:r>
            <a:r>
              <a:rPr lang="en" sz="2100"/>
              <a:t>.</a:t>
            </a:r>
            <a:endParaRPr sz="2100"/>
          </a:p>
          <a:p>
            <a:pPr indent="-331946" lvl="0" marL="457200" rtl="0" algn="l">
              <a:spcBef>
                <a:spcPts val="0"/>
              </a:spcBef>
              <a:spcAft>
                <a:spcPts val="0"/>
              </a:spcAft>
              <a:buSzPct val="100000"/>
              <a:buChar char="➢"/>
            </a:pPr>
            <a:r>
              <a:rPr lang="en" sz="2100"/>
              <a:t>Types of electric vehicles.</a:t>
            </a:r>
            <a:endParaRPr sz="2100"/>
          </a:p>
          <a:p>
            <a:pPr indent="-331946" lvl="0" marL="457200" rtl="0" algn="l">
              <a:spcBef>
                <a:spcPts val="0"/>
              </a:spcBef>
              <a:spcAft>
                <a:spcPts val="0"/>
              </a:spcAft>
              <a:buSzPct val="100000"/>
              <a:buChar char="➢"/>
            </a:pPr>
            <a:r>
              <a:rPr lang="en" sz="2100"/>
              <a:t>Battery Electric Vehicles(BEVs).</a:t>
            </a:r>
            <a:endParaRPr sz="2100"/>
          </a:p>
          <a:p>
            <a:pPr indent="-331946" lvl="0" marL="457200" rtl="0" algn="l">
              <a:spcBef>
                <a:spcPts val="0"/>
              </a:spcBef>
              <a:spcAft>
                <a:spcPts val="0"/>
              </a:spcAft>
              <a:buSzPct val="100000"/>
              <a:buChar char="➢"/>
            </a:pPr>
            <a:r>
              <a:rPr lang="en" sz="2100"/>
              <a:t>Hybrid Electric Vehicles(HEVs).</a:t>
            </a:r>
            <a:endParaRPr sz="2100"/>
          </a:p>
          <a:p>
            <a:pPr indent="-331946" lvl="0" marL="457200" rtl="0" algn="l">
              <a:spcBef>
                <a:spcPts val="0"/>
              </a:spcBef>
              <a:spcAft>
                <a:spcPts val="0"/>
              </a:spcAft>
              <a:buSzPct val="100000"/>
              <a:buChar char="➢"/>
            </a:pPr>
            <a:r>
              <a:rPr lang="en" sz="2100"/>
              <a:t>Plug-in Hybrid Electric Vehicles(PHEVs).</a:t>
            </a:r>
            <a:endParaRPr sz="2100"/>
          </a:p>
          <a:p>
            <a:pPr indent="-331946" lvl="0" marL="457200" rtl="0" algn="l">
              <a:spcBef>
                <a:spcPts val="0"/>
              </a:spcBef>
              <a:spcAft>
                <a:spcPts val="0"/>
              </a:spcAft>
              <a:buSzPct val="100000"/>
              <a:buChar char="➢"/>
            </a:pPr>
            <a:r>
              <a:rPr lang="en" sz="2100"/>
              <a:t>Motivation to embrace EVs.</a:t>
            </a:r>
            <a:endParaRPr sz="2100"/>
          </a:p>
          <a:p>
            <a:pPr indent="-331946" lvl="0" marL="457200" rtl="0" algn="l">
              <a:spcBef>
                <a:spcPts val="0"/>
              </a:spcBef>
              <a:spcAft>
                <a:spcPts val="0"/>
              </a:spcAft>
              <a:buSzPct val="100000"/>
              <a:buChar char="➢"/>
            </a:pPr>
            <a:r>
              <a:rPr lang="en" sz="2100"/>
              <a:t>Interesting Facts about EVs.</a:t>
            </a:r>
            <a:endParaRPr sz="2100"/>
          </a:p>
          <a:p>
            <a:pPr indent="-331946" lvl="0" marL="457200" rtl="0" algn="l">
              <a:spcBef>
                <a:spcPts val="0"/>
              </a:spcBef>
              <a:spcAft>
                <a:spcPts val="0"/>
              </a:spcAft>
              <a:buSzPct val="100000"/>
              <a:buChar char="➢"/>
            </a:pPr>
            <a:r>
              <a:rPr lang="en" sz="2100"/>
              <a:t>Electric Vs Gasoline.</a:t>
            </a:r>
            <a:endParaRPr sz="2100"/>
          </a:p>
          <a:p>
            <a:pPr indent="-331946" lvl="0" marL="457200" rtl="0" algn="l">
              <a:spcBef>
                <a:spcPts val="0"/>
              </a:spcBef>
              <a:spcAft>
                <a:spcPts val="0"/>
              </a:spcAft>
              <a:buSzPct val="100000"/>
              <a:buChar char="➢"/>
            </a:pPr>
            <a:r>
              <a:rPr lang="en" sz="2100"/>
              <a:t>Parts of Electric Vehicle.</a:t>
            </a:r>
            <a:endParaRPr sz="2100"/>
          </a:p>
          <a:p>
            <a:pPr indent="-331946" lvl="0" marL="457200" rtl="0" algn="l">
              <a:spcBef>
                <a:spcPts val="0"/>
              </a:spcBef>
              <a:spcAft>
                <a:spcPts val="0"/>
              </a:spcAft>
              <a:buSzPct val="100000"/>
              <a:buChar char="➢"/>
            </a:pPr>
            <a:r>
              <a:rPr lang="en" sz="2100"/>
              <a:t>How does it work.?</a:t>
            </a:r>
            <a:endParaRPr sz="2100"/>
          </a:p>
          <a:p>
            <a:pPr indent="-331946" lvl="0" marL="457200" rtl="0" algn="l">
              <a:spcBef>
                <a:spcPts val="0"/>
              </a:spcBef>
              <a:spcAft>
                <a:spcPts val="0"/>
              </a:spcAft>
              <a:buSzPct val="100000"/>
              <a:buChar char="➢"/>
            </a:pPr>
            <a:r>
              <a:rPr lang="en" sz="2100"/>
              <a:t>Charging methods of EVs.</a:t>
            </a:r>
            <a:endParaRPr sz="2100"/>
          </a:p>
          <a:p>
            <a:pPr indent="-331946" lvl="0" marL="457200" rtl="0" algn="l">
              <a:spcBef>
                <a:spcPts val="0"/>
              </a:spcBef>
              <a:spcAft>
                <a:spcPts val="0"/>
              </a:spcAft>
              <a:buSzPct val="100000"/>
              <a:buChar char="➢"/>
            </a:pPr>
            <a:r>
              <a:rPr lang="en" sz="2100"/>
              <a:t>Trickle charge.</a:t>
            </a:r>
            <a:endParaRPr sz="2100"/>
          </a:p>
          <a:p>
            <a:pPr indent="-331946" lvl="0" marL="457200" rtl="0" algn="l">
              <a:spcBef>
                <a:spcPts val="0"/>
              </a:spcBef>
              <a:spcAft>
                <a:spcPts val="0"/>
              </a:spcAft>
              <a:buSzPct val="100000"/>
              <a:buChar char="➢"/>
            </a:pPr>
            <a:r>
              <a:rPr lang="en" sz="2100"/>
              <a:t>AC charge.</a:t>
            </a:r>
            <a:endParaRPr sz="2100"/>
          </a:p>
          <a:p>
            <a:pPr indent="-331946" lvl="0" marL="457200" rtl="0" algn="l">
              <a:spcBef>
                <a:spcPts val="0"/>
              </a:spcBef>
              <a:spcAft>
                <a:spcPts val="0"/>
              </a:spcAft>
              <a:buSzPct val="100000"/>
              <a:buChar char="➢"/>
            </a:pPr>
            <a:r>
              <a:rPr lang="en" sz="2100"/>
              <a:t>DC charge.</a:t>
            </a:r>
            <a:endParaRPr sz="2100"/>
          </a:p>
          <a:p>
            <a:pPr indent="0" lvl="0" marL="45720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3">
            <a:alphaModFix/>
          </a:blip>
          <a:srcRect b="0" l="0" r="21697" t="0"/>
          <a:stretch/>
        </p:blipFill>
        <p:spPr>
          <a:xfrm>
            <a:off x="0" y="0"/>
            <a:ext cx="9144001" cy="5143500"/>
          </a:xfrm>
          <a:prstGeom prst="rect">
            <a:avLst/>
          </a:prstGeom>
          <a:noFill/>
          <a:ln>
            <a:noFill/>
          </a:ln>
        </p:spPr>
      </p:pic>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Medium"/>
                <a:ea typeface="Comfortaa Medium"/>
                <a:cs typeface="Comfortaa Medium"/>
                <a:sym typeface="Comfortaa Medium"/>
              </a:rPr>
              <a:t>What is Electric Vehicle..?</a:t>
            </a:r>
            <a:endParaRPr>
              <a:latin typeface="Comfortaa Medium"/>
              <a:ea typeface="Comfortaa Medium"/>
              <a:cs typeface="Comfortaa Medium"/>
              <a:sym typeface="Comfortaa Medium"/>
            </a:endParaRPr>
          </a:p>
        </p:txBody>
      </p:sp>
      <p:sp>
        <p:nvSpPr>
          <p:cNvPr id="91" name="Google Shape;91;p19"/>
          <p:cNvSpPr txBox="1"/>
          <p:nvPr>
            <p:ph idx="1" type="body"/>
          </p:nvPr>
        </p:nvSpPr>
        <p:spPr>
          <a:xfrm>
            <a:off x="311700" y="1152475"/>
            <a:ext cx="4098300" cy="3883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476">
                <a:solidFill>
                  <a:schemeClr val="dk1"/>
                </a:solidFill>
                <a:latin typeface="Times New Roman"/>
                <a:ea typeface="Times New Roman"/>
                <a:cs typeface="Times New Roman"/>
                <a:sym typeface="Times New Roman"/>
              </a:rPr>
              <a:t>EVs are vehicles that </a:t>
            </a:r>
            <a:r>
              <a:rPr b="1" lang="en" sz="1476">
                <a:solidFill>
                  <a:schemeClr val="dk1"/>
                </a:solidFill>
                <a:latin typeface="Times New Roman"/>
                <a:ea typeface="Times New Roman"/>
                <a:cs typeface="Times New Roman"/>
                <a:sym typeface="Times New Roman"/>
              </a:rPr>
              <a:t>are either partially or fully powered on electric power</a:t>
            </a:r>
            <a:r>
              <a:rPr lang="en" sz="1476">
                <a:solidFill>
                  <a:schemeClr val="dk1"/>
                </a:solidFill>
                <a:latin typeface="Times New Roman"/>
                <a:ea typeface="Times New Roman"/>
                <a:cs typeface="Times New Roman"/>
                <a:sym typeface="Times New Roman"/>
              </a:rPr>
              <a:t>. </a:t>
            </a:r>
            <a:endParaRPr sz="1476">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lang="en" sz="1476">
                <a:solidFill>
                  <a:schemeClr val="dk1"/>
                </a:solidFill>
                <a:latin typeface="Times New Roman"/>
                <a:ea typeface="Times New Roman"/>
                <a:cs typeface="Times New Roman"/>
                <a:sym typeface="Times New Roman"/>
              </a:rPr>
              <a:t>Unlike vehicles with combustion engines, electric vehicles do not produce exhaust gases during operation. This alone makes electric </a:t>
            </a:r>
            <a:r>
              <a:rPr lang="en" sz="1476">
                <a:solidFill>
                  <a:schemeClr val="dk1"/>
                </a:solidFill>
                <a:latin typeface="Times New Roman"/>
                <a:ea typeface="Times New Roman"/>
                <a:cs typeface="Times New Roman"/>
                <a:sym typeface="Times New Roman"/>
              </a:rPr>
              <a:t>vehicles</a:t>
            </a:r>
            <a:r>
              <a:rPr lang="en" sz="1476">
                <a:solidFill>
                  <a:schemeClr val="dk1"/>
                </a:solidFill>
                <a:latin typeface="Times New Roman"/>
                <a:ea typeface="Times New Roman"/>
                <a:cs typeface="Times New Roman"/>
                <a:sym typeface="Times New Roman"/>
              </a:rPr>
              <a:t> more environmentally friendly than </a:t>
            </a:r>
            <a:r>
              <a:rPr lang="en" sz="1476">
                <a:solidFill>
                  <a:schemeClr val="dk1"/>
                </a:solidFill>
                <a:latin typeface="Times New Roman"/>
                <a:ea typeface="Times New Roman"/>
                <a:cs typeface="Times New Roman"/>
                <a:sym typeface="Times New Roman"/>
              </a:rPr>
              <a:t>vehicles</a:t>
            </a:r>
            <a:r>
              <a:rPr lang="en" sz="1476">
                <a:solidFill>
                  <a:schemeClr val="dk1"/>
                </a:solidFill>
                <a:latin typeface="Times New Roman"/>
                <a:ea typeface="Times New Roman"/>
                <a:cs typeface="Times New Roman"/>
                <a:sym typeface="Times New Roman"/>
              </a:rPr>
              <a:t> with conventional technology.</a:t>
            </a:r>
            <a:endParaRPr sz="1476">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lang="en" sz="1476">
                <a:solidFill>
                  <a:schemeClr val="dk1"/>
                </a:solidFill>
                <a:latin typeface="Times New Roman"/>
                <a:ea typeface="Times New Roman"/>
                <a:cs typeface="Times New Roman"/>
                <a:sym typeface="Times New Roman"/>
              </a:rPr>
              <a:t>There are three types of Electric </a:t>
            </a:r>
            <a:r>
              <a:rPr lang="en" sz="1476">
                <a:solidFill>
                  <a:schemeClr val="dk1"/>
                </a:solidFill>
                <a:latin typeface="Times New Roman"/>
                <a:ea typeface="Times New Roman"/>
                <a:cs typeface="Times New Roman"/>
                <a:sym typeface="Times New Roman"/>
              </a:rPr>
              <a:t>vehicles and they are as follows:</a:t>
            </a:r>
            <a:endParaRPr sz="1476">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lang="en" sz="1476">
                <a:solidFill>
                  <a:schemeClr val="dk1"/>
                </a:solidFill>
                <a:latin typeface="Times New Roman"/>
                <a:ea typeface="Times New Roman"/>
                <a:cs typeface="Times New Roman"/>
                <a:sym typeface="Times New Roman"/>
              </a:rPr>
              <a:t>1.Battery electric vehicle(BEV).</a:t>
            </a:r>
            <a:endParaRPr sz="1476">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lang="en" sz="1476">
                <a:solidFill>
                  <a:schemeClr val="dk1"/>
                </a:solidFill>
                <a:latin typeface="Times New Roman"/>
                <a:ea typeface="Times New Roman"/>
                <a:cs typeface="Times New Roman"/>
                <a:sym typeface="Times New Roman"/>
              </a:rPr>
              <a:t>2.Hybrid Electric vehicles (HEVs).</a:t>
            </a:r>
            <a:endParaRPr sz="1531">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rPr lang="en" sz="1531">
                <a:solidFill>
                  <a:schemeClr val="dk1"/>
                </a:solidFill>
                <a:latin typeface="Times New Roman"/>
                <a:ea typeface="Times New Roman"/>
                <a:cs typeface="Times New Roman"/>
                <a:sym typeface="Times New Roman"/>
              </a:rPr>
              <a:t>3.Plug-in Hybrid Electric Vehicles (PHEV).</a:t>
            </a:r>
            <a:endParaRPr sz="1531">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0"/>
              </a:spcAft>
              <a:buSzPts val="605"/>
              <a:buNone/>
            </a:pPr>
            <a:r>
              <a:t/>
            </a:r>
            <a:endParaRPr sz="98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605"/>
              <a:buNone/>
            </a:pPr>
            <a:r>
              <a:t/>
            </a:r>
            <a:endParaRPr sz="98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648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Medium"/>
                <a:ea typeface="Comfortaa Medium"/>
                <a:cs typeface="Comfortaa Medium"/>
                <a:sym typeface="Comfortaa Medium"/>
              </a:rPr>
              <a:t>Types of Electric Vehicles:</a:t>
            </a:r>
            <a:endParaRPr>
              <a:latin typeface="Comfortaa Medium"/>
              <a:ea typeface="Comfortaa Medium"/>
              <a:cs typeface="Comfortaa Medium"/>
              <a:sym typeface="Comfortaa Medium"/>
            </a:endParaRPr>
          </a:p>
          <a:p>
            <a:pPr indent="0" lvl="0" marL="0" rtl="0" algn="ctr">
              <a:spcBef>
                <a:spcPts val="0"/>
              </a:spcBef>
              <a:spcAft>
                <a:spcPts val="0"/>
              </a:spcAft>
              <a:buNone/>
            </a:pPr>
            <a:r>
              <a:t/>
            </a:r>
            <a:endParaRPr/>
          </a:p>
        </p:txBody>
      </p:sp>
      <p:sp>
        <p:nvSpPr>
          <p:cNvPr id="97" name="Google Shape;97;p20"/>
          <p:cNvSpPr txBox="1"/>
          <p:nvPr>
            <p:ph idx="1" type="body"/>
          </p:nvPr>
        </p:nvSpPr>
        <p:spPr>
          <a:xfrm>
            <a:off x="100" y="3648200"/>
            <a:ext cx="9144000" cy="39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solidFill>
                  <a:srgbClr val="002A39"/>
                </a:solidFill>
                <a:latin typeface="Times New Roman"/>
                <a:ea typeface="Times New Roman"/>
                <a:cs typeface="Times New Roman"/>
                <a:sym typeface="Times New Roman"/>
              </a:rPr>
              <a:t>Battery Electric Vehicles (BEVs)	        Plug-in Hybrid Electric Vehicles (PHEVs)	     Hybrid Electric Vehicles (HEVs)</a:t>
            </a:r>
            <a:endParaRPr sz="1900">
              <a:latin typeface="Times New Roman"/>
              <a:ea typeface="Times New Roman"/>
              <a:cs typeface="Times New Roman"/>
              <a:sym typeface="Times New Roman"/>
            </a:endParaRPr>
          </a:p>
        </p:txBody>
      </p:sp>
      <p:pic>
        <p:nvPicPr>
          <p:cNvPr id="98" name="Google Shape;98;p20"/>
          <p:cNvPicPr preferRelativeResize="0"/>
          <p:nvPr/>
        </p:nvPicPr>
        <p:blipFill rotWithShape="1">
          <a:blip r:embed="rId3">
            <a:alphaModFix/>
          </a:blip>
          <a:srcRect b="0" l="7040" r="22203" t="0"/>
          <a:stretch/>
        </p:blipFill>
        <p:spPr>
          <a:xfrm>
            <a:off x="0" y="1123950"/>
            <a:ext cx="2518050" cy="2336625"/>
          </a:xfrm>
          <a:prstGeom prst="rect">
            <a:avLst/>
          </a:prstGeom>
          <a:noFill/>
          <a:ln>
            <a:noFill/>
          </a:ln>
        </p:spPr>
      </p:pic>
      <p:pic>
        <p:nvPicPr>
          <p:cNvPr id="99" name="Google Shape;99;p20"/>
          <p:cNvPicPr preferRelativeResize="0"/>
          <p:nvPr/>
        </p:nvPicPr>
        <p:blipFill rotWithShape="1">
          <a:blip r:embed="rId4">
            <a:alphaModFix/>
          </a:blip>
          <a:srcRect b="0" l="6466" r="7549" t="0"/>
          <a:stretch/>
        </p:blipFill>
        <p:spPr>
          <a:xfrm>
            <a:off x="3042050" y="1123950"/>
            <a:ext cx="3059901" cy="2336625"/>
          </a:xfrm>
          <a:prstGeom prst="rect">
            <a:avLst/>
          </a:prstGeom>
          <a:noFill/>
          <a:ln>
            <a:noFill/>
          </a:ln>
        </p:spPr>
      </p:pic>
      <p:pic>
        <p:nvPicPr>
          <p:cNvPr id="100" name="Google Shape;100;p20"/>
          <p:cNvPicPr preferRelativeResize="0"/>
          <p:nvPr/>
        </p:nvPicPr>
        <p:blipFill rotWithShape="1">
          <a:blip r:embed="rId5">
            <a:alphaModFix/>
          </a:blip>
          <a:srcRect b="0" l="13748" r="8708" t="0"/>
          <a:stretch/>
        </p:blipFill>
        <p:spPr>
          <a:xfrm>
            <a:off x="6309950" y="1093663"/>
            <a:ext cx="2577325" cy="2397200"/>
          </a:xfrm>
          <a:prstGeom prst="rect">
            <a:avLst/>
          </a:prstGeom>
          <a:noFill/>
          <a:ln>
            <a:noFill/>
          </a:ln>
        </p:spPr>
      </p:pic>
      <p:sp>
        <p:nvSpPr>
          <p:cNvPr id="101" name="Google Shape;101;p20"/>
          <p:cNvSpPr txBox="1"/>
          <p:nvPr/>
        </p:nvSpPr>
        <p:spPr>
          <a:xfrm>
            <a:off x="108625" y="3959775"/>
            <a:ext cx="2290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2A39"/>
                </a:solidFill>
                <a:latin typeface="Times New Roman"/>
                <a:ea typeface="Times New Roman"/>
                <a:cs typeface="Times New Roman"/>
                <a:sym typeface="Times New Roman"/>
              </a:rPr>
              <a:t>Powered solely by an electric battery, with no gas engine parts. Most BEVs are capable of fast charging and L2 charging. </a:t>
            </a:r>
            <a:endParaRPr sz="1200">
              <a:solidFill>
                <a:srgbClr val="002A39"/>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2A39"/>
              </a:solidFill>
              <a:latin typeface="Times New Roman"/>
              <a:ea typeface="Times New Roman"/>
              <a:cs typeface="Times New Roman"/>
              <a:sym typeface="Times New Roman"/>
            </a:endParaRPr>
          </a:p>
        </p:txBody>
      </p:sp>
      <p:sp>
        <p:nvSpPr>
          <p:cNvPr id="102" name="Google Shape;102;p20"/>
          <p:cNvSpPr txBox="1"/>
          <p:nvPr/>
        </p:nvSpPr>
        <p:spPr>
          <a:xfrm>
            <a:off x="6714825" y="4009150"/>
            <a:ext cx="22908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rgbClr val="002A39"/>
                </a:solidFill>
                <a:latin typeface="Times New Roman"/>
                <a:ea typeface="Times New Roman"/>
                <a:cs typeface="Times New Roman"/>
                <a:sym typeface="Times New Roman"/>
              </a:rPr>
              <a:t>Low-emission vehicles that use an electric motor to assist gas-powered engines. All energy comes from gasoline. Cannot charge with EVgo.</a:t>
            </a:r>
            <a:endParaRPr sz="1200">
              <a:solidFill>
                <a:srgbClr val="002A3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
        <p:nvSpPr>
          <p:cNvPr id="103" name="Google Shape;103;p20"/>
          <p:cNvSpPr txBox="1"/>
          <p:nvPr/>
        </p:nvSpPr>
        <p:spPr>
          <a:xfrm>
            <a:off x="3199425" y="4058525"/>
            <a:ext cx="290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002A39"/>
                </a:solidFill>
                <a:latin typeface="Times New Roman"/>
                <a:ea typeface="Times New Roman"/>
                <a:cs typeface="Times New Roman"/>
                <a:sym typeface="Times New Roman"/>
              </a:rPr>
              <a:t>Similar to a Hybrid, but with a larger battery and electric motor. Has a gas tank and a charging port. Can charge by using L2 chargers.</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rotWithShape="1">
          <a:blip r:embed="rId3">
            <a:alphaModFix/>
          </a:blip>
          <a:srcRect b="0" l="7235" r="7235" t="0"/>
          <a:stretch/>
        </p:blipFill>
        <p:spPr>
          <a:xfrm>
            <a:off x="3278400" y="0"/>
            <a:ext cx="5865606" cy="5143501"/>
          </a:xfrm>
          <a:prstGeom prst="rect">
            <a:avLst/>
          </a:prstGeom>
          <a:noFill/>
          <a:ln>
            <a:noFill/>
          </a:ln>
        </p:spPr>
      </p:pic>
      <p:sp>
        <p:nvSpPr>
          <p:cNvPr id="109" name="Google Shape;109;p21"/>
          <p:cNvSpPr txBox="1"/>
          <p:nvPr>
            <p:ph type="title"/>
          </p:nvPr>
        </p:nvSpPr>
        <p:spPr>
          <a:xfrm>
            <a:off x="311700" y="1153900"/>
            <a:ext cx="2655000" cy="85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latin typeface="Comfortaa Medium"/>
                <a:ea typeface="Comfortaa Medium"/>
                <a:cs typeface="Comfortaa Medium"/>
                <a:sym typeface="Comfortaa Medium"/>
              </a:rPr>
              <a:t>Battery Electric Vehicles (BEV):</a:t>
            </a:r>
            <a:r>
              <a:rPr lang="en"/>
              <a:t> </a:t>
            </a:r>
            <a:endParaRPr/>
          </a:p>
        </p:txBody>
      </p:sp>
      <p:sp>
        <p:nvSpPr>
          <p:cNvPr id="110" name="Google Shape;110;p21"/>
          <p:cNvSpPr txBox="1"/>
          <p:nvPr>
            <p:ph idx="1" type="body"/>
          </p:nvPr>
        </p:nvSpPr>
        <p:spPr>
          <a:xfrm>
            <a:off x="311700" y="2022050"/>
            <a:ext cx="2655000" cy="2928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100">
                <a:solidFill>
                  <a:schemeClr val="lt1"/>
                </a:solidFill>
                <a:latin typeface="Times New Roman"/>
                <a:ea typeface="Times New Roman"/>
                <a:cs typeface="Times New Roman"/>
                <a:sym typeface="Times New Roman"/>
              </a:rPr>
              <a:t>BEVs are fully electric vehicles with rechargeable batteries and no gasoline engine. All energy to run the vehicle comes from the battery pack which can be recharged from the EVgo.</a:t>
            </a:r>
            <a:endParaRPr sz="11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rPr lang="en" sz="1100">
                <a:solidFill>
                  <a:schemeClr val="lt1"/>
                </a:solidFill>
                <a:latin typeface="Times New Roman"/>
                <a:ea typeface="Times New Roman"/>
                <a:cs typeface="Times New Roman"/>
                <a:sym typeface="Times New Roman"/>
              </a:rPr>
              <a:t>Advantages of BEV’s :</a:t>
            </a:r>
            <a:endParaRPr sz="1100">
              <a:solidFill>
                <a:schemeClr val="lt1"/>
              </a:solidFill>
              <a:latin typeface="Times New Roman"/>
              <a:ea typeface="Times New Roman"/>
              <a:cs typeface="Times New Roman"/>
              <a:sym typeface="Times New Roman"/>
            </a:endParaRPr>
          </a:p>
          <a:p>
            <a:pPr indent="-298450" lvl="0" marL="457200" rtl="0" algn="l">
              <a:lnSpc>
                <a:spcPct val="95000"/>
              </a:lnSpc>
              <a:spcBef>
                <a:spcPts val="160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Creates very little noise.</a:t>
            </a:r>
            <a:endParaRPr sz="1100">
              <a:solidFill>
                <a:schemeClr val="lt1"/>
              </a:solidFill>
              <a:latin typeface="Times New Roman"/>
              <a:ea typeface="Times New Roman"/>
              <a:cs typeface="Times New Roman"/>
              <a:sym typeface="Times New Roman"/>
            </a:endParaRPr>
          </a:p>
          <a:p>
            <a:pPr indent="-298450" lvl="0" marL="457200" rtl="0" algn="l">
              <a:lnSpc>
                <a:spcPct val="95000"/>
              </a:lnSpc>
              <a:spcBef>
                <a:spcPts val="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No exhaust, no spark-plugs.</a:t>
            </a:r>
            <a:endParaRPr sz="1100">
              <a:solidFill>
                <a:schemeClr val="lt1"/>
              </a:solidFill>
              <a:latin typeface="Times New Roman"/>
              <a:ea typeface="Times New Roman"/>
              <a:cs typeface="Times New Roman"/>
              <a:sym typeface="Times New Roman"/>
            </a:endParaRPr>
          </a:p>
          <a:p>
            <a:pPr indent="-298450" lvl="0" marL="457200" rtl="0" algn="l">
              <a:lnSpc>
                <a:spcPct val="95000"/>
              </a:lnSpc>
              <a:spcBef>
                <a:spcPts val="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No clutch or gear.</a:t>
            </a:r>
            <a:endParaRPr sz="1100">
              <a:solidFill>
                <a:schemeClr val="lt1"/>
              </a:solidFill>
              <a:latin typeface="Times New Roman"/>
              <a:ea typeface="Times New Roman"/>
              <a:cs typeface="Times New Roman"/>
              <a:sym typeface="Times New Roman"/>
            </a:endParaRPr>
          </a:p>
          <a:p>
            <a:pPr indent="-298450" lvl="0" marL="457200" rtl="0" algn="l">
              <a:lnSpc>
                <a:spcPct val="95000"/>
              </a:lnSpc>
              <a:spcBef>
                <a:spcPts val="0"/>
              </a:spcBef>
              <a:spcAft>
                <a:spcPts val="0"/>
              </a:spcAft>
              <a:buClr>
                <a:schemeClr val="lt1"/>
              </a:buClr>
              <a:buSzPts val="1100"/>
              <a:buFont typeface="Times New Roman"/>
              <a:buChar char="➔"/>
            </a:pPr>
            <a:r>
              <a:rPr lang="en" sz="1100">
                <a:solidFill>
                  <a:schemeClr val="lt1"/>
                </a:solidFill>
                <a:latin typeface="Times New Roman"/>
                <a:ea typeface="Times New Roman"/>
                <a:cs typeface="Times New Roman"/>
                <a:sym typeface="Times New Roman"/>
              </a:rPr>
              <a:t>Doesn’t burn fossil </a:t>
            </a:r>
            <a:r>
              <a:rPr lang="en" sz="1100">
                <a:solidFill>
                  <a:schemeClr val="lt1"/>
                </a:solidFill>
                <a:latin typeface="Times New Roman"/>
                <a:ea typeface="Times New Roman"/>
                <a:cs typeface="Times New Roman"/>
                <a:sym typeface="Times New Roman"/>
              </a:rPr>
              <a:t>fuels, instead use rechargeable batteries.</a:t>
            </a:r>
            <a:endParaRPr sz="11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rPr lang="en" sz="1100">
                <a:solidFill>
                  <a:schemeClr val="lt1"/>
                </a:solidFill>
                <a:latin typeface="Times New Roman"/>
                <a:ea typeface="Times New Roman"/>
                <a:cs typeface="Times New Roman"/>
                <a:sym typeface="Times New Roman"/>
              </a:rPr>
              <a:t>BEVs can be charged at home overnight, providing enough range for average journeys.</a:t>
            </a:r>
            <a:endParaRPr sz="1100">
              <a:solidFill>
                <a:schemeClr val="lt1"/>
              </a:solidFill>
              <a:latin typeface="Times New Roman"/>
              <a:ea typeface="Times New Roman"/>
              <a:cs typeface="Times New Roman"/>
              <a:sym typeface="Times New Roman"/>
            </a:endParaRPr>
          </a:p>
          <a:p>
            <a:pPr indent="0" lvl="0" marL="457200" rtl="0" algn="l">
              <a:lnSpc>
                <a:spcPct val="95000"/>
              </a:lnSpc>
              <a:spcBef>
                <a:spcPts val="1600"/>
              </a:spcBef>
              <a:spcAft>
                <a:spcPts val="160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1153900"/>
            <a:ext cx="2655000" cy="85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latin typeface="Comfortaa Medium"/>
                <a:ea typeface="Comfortaa Medium"/>
                <a:cs typeface="Comfortaa Medium"/>
                <a:sym typeface="Comfortaa Medium"/>
              </a:rPr>
              <a:t>Hybrid Electric Vehicles</a:t>
            </a:r>
            <a:r>
              <a:rPr lang="en">
                <a:latin typeface="Comfortaa Medium"/>
                <a:ea typeface="Comfortaa Medium"/>
                <a:cs typeface="Comfortaa Medium"/>
                <a:sym typeface="Comfortaa Medium"/>
              </a:rPr>
              <a:t> (HEVs): </a:t>
            </a:r>
            <a:endParaRPr>
              <a:latin typeface="Comfortaa Medium"/>
              <a:ea typeface="Comfortaa Medium"/>
              <a:cs typeface="Comfortaa Medium"/>
              <a:sym typeface="Comfortaa Medium"/>
            </a:endParaRPr>
          </a:p>
        </p:txBody>
      </p:sp>
      <p:sp>
        <p:nvSpPr>
          <p:cNvPr id="116" name="Google Shape;116;p22"/>
          <p:cNvSpPr txBox="1"/>
          <p:nvPr>
            <p:ph idx="1" type="body"/>
          </p:nvPr>
        </p:nvSpPr>
        <p:spPr>
          <a:xfrm>
            <a:off x="311700" y="2022050"/>
            <a:ext cx="2818500" cy="2928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200">
                <a:solidFill>
                  <a:schemeClr val="lt1"/>
                </a:solidFill>
                <a:latin typeface="Times New Roman"/>
                <a:ea typeface="Times New Roman"/>
                <a:cs typeface="Times New Roman"/>
                <a:sym typeface="Times New Roman"/>
              </a:rPr>
              <a:t>Hybrid Electric Vehicles, or HEVs, have both a gas-powered engine and an electric motor to drive the car. The engine and the motor </a:t>
            </a:r>
            <a:r>
              <a:rPr lang="en" sz="1200">
                <a:solidFill>
                  <a:schemeClr val="lt1"/>
                </a:solidFill>
                <a:latin typeface="Times New Roman"/>
                <a:ea typeface="Times New Roman"/>
                <a:cs typeface="Times New Roman"/>
                <a:sym typeface="Times New Roman"/>
              </a:rPr>
              <a:t>simultaneously turn the transmission which power the wheels. The HEVs cannot be recharged from the power grid. </a:t>
            </a:r>
            <a:endParaRPr sz="12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rPr lang="en" sz="1200">
                <a:solidFill>
                  <a:schemeClr val="lt1"/>
                </a:solidFill>
                <a:latin typeface="Times New Roman"/>
                <a:ea typeface="Times New Roman"/>
                <a:cs typeface="Times New Roman"/>
                <a:sym typeface="Times New Roman"/>
              </a:rPr>
              <a:t>Advantages of BEV’s :</a:t>
            </a:r>
            <a:endParaRPr sz="1200">
              <a:solidFill>
                <a:schemeClr val="lt1"/>
              </a:solidFill>
              <a:latin typeface="Times New Roman"/>
              <a:ea typeface="Times New Roman"/>
              <a:cs typeface="Times New Roman"/>
              <a:sym typeface="Times New Roman"/>
            </a:endParaRPr>
          </a:p>
          <a:p>
            <a:pPr indent="-304800" lvl="0" marL="457200" rtl="0" algn="l">
              <a:lnSpc>
                <a:spcPct val="95000"/>
              </a:lnSpc>
              <a:spcBef>
                <a:spcPts val="160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Can reduce our use of fossil fuels.</a:t>
            </a:r>
            <a:endParaRPr sz="1200">
              <a:solidFill>
                <a:schemeClr val="lt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You can save money on gasoline.</a:t>
            </a:r>
            <a:endParaRPr sz="1200">
              <a:solidFill>
                <a:schemeClr val="lt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Hybrid car can help to slow down the global warming.</a:t>
            </a:r>
            <a:endParaRPr sz="1200">
              <a:solidFill>
                <a:schemeClr val="lt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Help us to protect our natural resources.</a:t>
            </a:r>
            <a:endParaRPr sz="1200">
              <a:solidFill>
                <a:schemeClr val="lt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Energy can be used efficiently.</a:t>
            </a:r>
            <a:endParaRPr sz="1200">
              <a:solidFill>
                <a:schemeClr val="lt1"/>
              </a:solidFill>
              <a:latin typeface="Times New Roman"/>
              <a:ea typeface="Times New Roman"/>
              <a:cs typeface="Times New Roman"/>
              <a:sym typeface="Times New Roman"/>
            </a:endParaRPr>
          </a:p>
          <a:p>
            <a:pPr indent="0" lvl="0" marL="457200" rtl="0" algn="l">
              <a:lnSpc>
                <a:spcPct val="95000"/>
              </a:lnSpc>
              <a:spcBef>
                <a:spcPts val="1600"/>
              </a:spcBef>
              <a:spcAft>
                <a:spcPts val="0"/>
              </a:spcAft>
              <a:buNone/>
            </a:pPr>
            <a:r>
              <a:t/>
            </a:r>
            <a:endParaRPr sz="1200">
              <a:latin typeface="Times New Roman"/>
              <a:ea typeface="Times New Roman"/>
              <a:cs typeface="Times New Roman"/>
              <a:sym typeface="Times New Roman"/>
            </a:endParaRPr>
          </a:p>
          <a:p>
            <a:pPr indent="0" lvl="0" marL="0" rtl="0" algn="l">
              <a:lnSpc>
                <a:spcPct val="9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0"/>
              </a:spcAft>
              <a:buNone/>
            </a:pPr>
            <a:r>
              <a:t/>
            </a:r>
            <a:endParaRPr sz="1200">
              <a:latin typeface="Times New Roman"/>
              <a:ea typeface="Times New Roman"/>
              <a:cs typeface="Times New Roman"/>
              <a:sym typeface="Times New Roman"/>
            </a:endParaRPr>
          </a:p>
          <a:p>
            <a:pPr indent="0" lvl="0" marL="457200" rtl="0" algn="l">
              <a:lnSpc>
                <a:spcPct val="95000"/>
              </a:lnSpc>
              <a:spcBef>
                <a:spcPts val="1600"/>
              </a:spcBef>
              <a:spcAft>
                <a:spcPts val="160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pic>
        <p:nvPicPr>
          <p:cNvPr id="117" name="Google Shape;117;p22"/>
          <p:cNvPicPr preferRelativeResize="0"/>
          <p:nvPr/>
        </p:nvPicPr>
        <p:blipFill>
          <a:blip r:embed="rId3">
            <a:alphaModFix/>
          </a:blip>
          <a:stretch>
            <a:fillRect/>
          </a:stretch>
        </p:blipFill>
        <p:spPr>
          <a:xfrm>
            <a:off x="3429000" y="944375"/>
            <a:ext cx="5715000" cy="333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1153900"/>
            <a:ext cx="2655000" cy="858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latin typeface="Comfortaa Medium"/>
                <a:ea typeface="Comfortaa Medium"/>
                <a:cs typeface="Comfortaa Medium"/>
                <a:sym typeface="Comfortaa Medium"/>
              </a:rPr>
              <a:t>Plug-in Hybrid </a:t>
            </a:r>
            <a:r>
              <a:rPr lang="en">
                <a:latin typeface="Comfortaa Medium"/>
                <a:ea typeface="Comfortaa Medium"/>
                <a:cs typeface="Comfortaa Medium"/>
                <a:sym typeface="Comfortaa Medium"/>
              </a:rPr>
              <a:t>Electric Vehicles (PHEVs): </a:t>
            </a:r>
            <a:endParaRPr>
              <a:latin typeface="Comfortaa Medium"/>
              <a:ea typeface="Comfortaa Medium"/>
              <a:cs typeface="Comfortaa Medium"/>
              <a:sym typeface="Comfortaa Medium"/>
            </a:endParaRPr>
          </a:p>
        </p:txBody>
      </p:sp>
      <p:sp>
        <p:nvSpPr>
          <p:cNvPr id="123" name="Google Shape;123;p23"/>
          <p:cNvSpPr txBox="1"/>
          <p:nvPr>
            <p:ph idx="1" type="body"/>
          </p:nvPr>
        </p:nvSpPr>
        <p:spPr>
          <a:xfrm>
            <a:off x="311700" y="2083575"/>
            <a:ext cx="2719800" cy="2866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200">
                <a:solidFill>
                  <a:schemeClr val="lt1"/>
                </a:solidFill>
                <a:latin typeface="Times New Roman"/>
                <a:ea typeface="Times New Roman"/>
                <a:cs typeface="Times New Roman"/>
                <a:sym typeface="Times New Roman"/>
              </a:rPr>
              <a:t>Rather than relying solely on an electric motor, plug-in hybrid electric vehicles offer a mixture of battery and petrol (or diesel) power. This makes them better for travelling long distances as you can switch to traditional fuels rather than having to find charge points to top up the battery.</a:t>
            </a:r>
            <a:endParaRPr sz="1200">
              <a:solidFill>
                <a:schemeClr val="lt1"/>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Disadvantages:</a:t>
            </a:r>
            <a:endParaRPr sz="1200">
              <a:solidFill>
                <a:schemeClr val="lt1"/>
              </a:solidFill>
              <a:latin typeface="Times New Roman"/>
              <a:ea typeface="Times New Roman"/>
              <a:cs typeface="Times New Roman"/>
              <a:sym typeface="Times New Roman"/>
            </a:endParaRPr>
          </a:p>
          <a:p>
            <a:pPr indent="-304800" lvl="0" marL="457200" rtl="0" algn="l">
              <a:spcBef>
                <a:spcPts val="900"/>
              </a:spcBef>
              <a:spcAft>
                <a:spcPts val="0"/>
              </a:spcAft>
              <a:buClr>
                <a:schemeClr val="lt1"/>
              </a:buClr>
              <a:buSzPts val="1200"/>
              <a:buChar char="➔"/>
            </a:pPr>
            <a:r>
              <a:rPr lang="en" sz="1200">
                <a:solidFill>
                  <a:schemeClr val="lt1"/>
                </a:solidFill>
              </a:rPr>
              <a:t>Relatively expensive.</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Complex to maintain.</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Battery life concerns.</a:t>
            </a:r>
            <a:endParaRPr sz="1200">
              <a:solidFill>
                <a:schemeClr val="lt1"/>
              </a:solidFill>
            </a:endParaRPr>
          </a:p>
          <a:p>
            <a:pPr indent="0" lvl="0" marL="457200" marR="190500" rtl="0" algn="l">
              <a:spcBef>
                <a:spcPts val="3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95000"/>
              </a:lnSpc>
              <a:spcBef>
                <a:spcPts val="300"/>
              </a:spcBef>
              <a:spcAft>
                <a:spcPts val="0"/>
              </a:spcAft>
              <a:buNone/>
            </a:pPr>
            <a:r>
              <a:t/>
            </a:r>
            <a:endParaRPr sz="1200">
              <a:solidFill>
                <a:schemeClr val="lt1"/>
              </a:solidFill>
              <a:latin typeface="Times New Roman"/>
              <a:ea typeface="Times New Roman"/>
              <a:cs typeface="Times New Roman"/>
              <a:sym typeface="Times New Roman"/>
            </a:endParaRPr>
          </a:p>
          <a:p>
            <a:pPr indent="0" lvl="0" marL="0" rtl="0" algn="l">
              <a:lnSpc>
                <a:spcPct val="95000"/>
              </a:lnSpc>
              <a:spcBef>
                <a:spcPts val="1600"/>
              </a:spcBef>
              <a:spcAft>
                <a:spcPts val="1600"/>
              </a:spcAft>
              <a:buNone/>
            </a:pPr>
            <a:r>
              <a:t/>
            </a:r>
            <a:endParaRPr sz="1200">
              <a:solidFill>
                <a:schemeClr val="lt1"/>
              </a:solidFill>
              <a:latin typeface="Times New Roman"/>
              <a:ea typeface="Times New Roman"/>
              <a:cs typeface="Times New Roman"/>
              <a:sym typeface="Times New Roman"/>
            </a:endParaRPr>
          </a:p>
        </p:txBody>
      </p:sp>
      <p:pic>
        <p:nvPicPr>
          <p:cNvPr id="124" name="Google Shape;124;p23"/>
          <p:cNvPicPr preferRelativeResize="0"/>
          <p:nvPr/>
        </p:nvPicPr>
        <p:blipFill>
          <a:blip r:embed="rId3">
            <a:alphaModFix/>
          </a:blip>
          <a:stretch>
            <a:fillRect/>
          </a:stretch>
        </p:blipFill>
        <p:spPr>
          <a:xfrm>
            <a:off x="3271500" y="1138350"/>
            <a:ext cx="5872502" cy="286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mt="63000"/>
          </a:blip>
          <a:stretch>
            <a:fillRect/>
          </a:stretch>
        </p:blipFill>
        <p:spPr>
          <a:xfrm>
            <a:off x="0" y="0"/>
            <a:ext cx="9144000" cy="5143500"/>
          </a:xfrm>
          <a:prstGeom prst="rect">
            <a:avLst/>
          </a:prstGeom>
          <a:noFill/>
          <a:ln>
            <a:noFill/>
          </a:ln>
          <a:effectLst>
            <a:outerShdw blurRad="57150" rotWithShape="0" algn="bl" dir="5400000" dist="19050">
              <a:srgbClr val="000000">
                <a:alpha val="50000"/>
              </a:srgbClr>
            </a:outerShdw>
          </a:effectLst>
        </p:spPr>
      </p:pic>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Medium"/>
                <a:ea typeface="Comfortaa Medium"/>
                <a:cs typeface="Comfortaa Medium"/>
                <a:sym typeface="Comfortaa Medium"/>
              </a:rPr>
              <a:t>Motivation to embrace EV</a:t>
            </a:r>
            <a:endParaRPr>
              <a:latin typeface="Comfortaa Medium"/>
              <a:ea typeface="Comfortaa Medium"/>
              <a:cs typeface="Comfortaa Medium"/>
              <a:sym typeface="Comfortaa Medium"/>
            </a:endParaRPr>
          </a:p>
        </p:txBody>
      </p:sp>
      <p:sp>
        <p:nvSpPr>
          <p:cNvPr id="131" name="Google Shape;131;p24"/>
          <p:cNvSpPr txBox="1"/>
          <p:nvPr>
            <p:ph idx="1" type="body"/>
          </p:nvPr>
        </p:nvSpPr>
        <p:spPr>
          <a:xfrm>
            <a:off x="311700" y="1152475"/>
            <a:ext cx="8520600" cy="37065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Reduce dependency on foregin oil.</a:t>
            </a:r>
            <a:endParaRPr>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Economic growth (energy sources are available locally).</a:t>
            </a:r>
            <a:endParaRPr>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Adopting EVs will help in reducing local air pollution.</a:t>
            </a:r>
            <a:endParaRPr>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Shifting to EVs will reduce Greenhouse Gas (GHG) emissions that gets emitted from running an ICE(Internal combustion engine) vehicle.</a:t>
            </a:r>
            <a:endParaRPr>
              <a:solidFill>
                <a:schemeClr val="dk1"/>
              </a:solidFill>
              <a:latin typeface="Times New Roman"/>
              <a:ea typeface="Times New Roman"/>
              <a:cs typeface="Times New Roman"/>
              <a:sym typeface="Times New Roman"/>
            </a:endParaRPr>
          </a:p>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If we buy an EV, we will no longer have to worry about the daily fluctuating petrol and diesel prices.</a:t>
            </a:r>
            <a:endParaRPr>
              <a:solidFill>
                <a:schemeClr val="dk1"/>
              </a:solidFill>
              <a:latin typeface="Times New Roman"/>
              <a:ea typeface="Times New Roman"/>
              <a:cs typeface="Times New Roman"/>
              <a:sym typeface="Times New Roman"/>
            </a:endParaRPr>
          </a:p>
          <a:p>
            <a:pPr indent="-330200" lvl="0" marL="457200" rtl="0" algn="l">
              <a:lnSpc>
                <a:spcPct val="105000"/>
              </a:lnSpc>
              <a:spcBef>
                <a:spcPts val="0"/>
              </a:spcBef>
              <a:spcAft>
                <a:spcPts val="0"/>
              </a:spcAft>
              <a:buClr>
                <a:schemeClr val="dk1"/>
              </a:buClr>
              <a:buSzPts val="1600"/>
              <a:buFont typeface="Times New Roman"/>
              <a:buChar char="●"/>
            </a:pPr>
            <a:r>
              <a:rPr lang="en">
                <a:solidFill>
                  <a:schemeClr val="dk1"/>
                </a:solidFill>
                <a:latin typeface="Times New Roman"/>
                <a:ea typeface="Times New Roman"/>
                <a:cs typeface="Times New Roman"/>
                <a:sym typeface="Times New Roman"/>
              </a:rPr>
              <a:t>We</a:t>
            </a:r>
            <a:r>
              <a:rPr lang="en" sz="1550">
                <a:solidFill>
                  <a:schemeClr val="dk1"/>
                </a:solidFill>
                <a:latin typeface="Georgia"/>
                <a:ea typeface="Georgia"/>
                <a:cs typeface="Georgia"/>
                <a:sym typeface="Georgia"/>
              </a:rPr>
              <a:t> </a:t>
            </a:r>
            <a:r>
              <a:rPr lang="en">
                <a:solidFill>
                  <a:schemeClr val="dk1"/>
                </a:solidFill>
                <a:latin typeface="Times New Roman"/>
                <a:ea typeface="Times New Roman"/>
                <a:cs typeface="Times New Roman"/>
                <a:sym typeface="Times New Roman"/>
              </a:rPr>
              <a:t>can generate our own electricity to maximize your electric car savings.</a:t>
            </a:r>
            <a:endParaRPr>
              <a:solidFill>
                <a:schemeClr val="dk1"/>
              </a:solidFill>
              <a:latin typeface="Times New Roman"/>
              <a:ea typeface="Times New Roman"/>
              <a:cs typeface="Times New Roman"/>
              <a:sym typeface="Times New Roman"/>
            </a:endParaRPr>
          </a:p>
          <a:p>
            <a:pPr indent="-342900" lvl="0" marL="457200" rtl="0" algn="l">
              <a:lnSpc>
                <a:spcPct val="126363"/>
              </a:lnSpc>
              <a:spcBef>
                <a:spcPts val="0"/>
              </a:spcBef>
              <a:spcAft>
                <a:spcPts val="0"/>
              </a:spcAft>
              <a:buClr>
                <a:schemeClr val="dk1"/>
              </a:buClr>
              <a:buSzPts val="1800"/>
              <a:buFont typeface="Times New Roman"/>
              <a:buChar char="●"/>
            </a:pPr>
            <a:r>
              <a:rPr lang="en">
                <a:solidFill>
                  <a:srgbClr val="111111"/>
                </a:solidFill>
                <a:latin typeface="Times New Roman"/>
                <a:ea typeface="Times New Roman"/>
                <a:cs typeface="Times New Roman"/>
                <a:sym typeface="Times New Roman"/>
              </a:rPr>
              <a:t>Convenient Charging at Home.</a:t>
            </a:r>
            <a:endParaRPr>
              <a:solidFill>
                <a:srgbClr val="111111"/>
              </a:solidFill>
              <a:latin typeface="Times New Roman"/>
              <a:ea typeface="Times New Roman"/>
              <a:cs typeface="Times New Roman"/>
              <a:sym typeface="Times New Roman"/>
            </a:endParaRPr>
          </a:p>
          <a:p>
            <a:pPr indent="-342900" lvl="0" marL="457200" rtl="0" algn="l">
              <a:lnSpc>
                <a:spcPct val="126363"/>
              </a:lnSpc>
              <a:spcBef>
                <a:spcPts val="0"/>
              </a:spcBef>
              <a:spcAft>
                <a:spcPts val="0"/>
              </a:spcAft>
              <a:buClr>
                <a:schemeClr val="dk1"/>
              </a:buClr>
              <a:buSzPts val="1800"/>
              <a:buFont typeface="Times New Roman"/>
              <a:buChar char="●"/>
            </a:pPr>
            <a:r>
              <a:rPr lang="en">
                <a:solidFill>
                  <a:srgbClr val="111111"/>
                </a:solidFill>
                <a:latin typeface="Times New Roman"/>
                <a:ea typeface="Times New Roman"/>
                <a:cs typeface="Times New Roman"/>
                <a:sym typeface="Times New Roman"/>
              </a:rPr>
              <a:t>EVs have NO noise of their own!</a:t>
            </a:r>
            <a:endParaRPr b="1" sz="1300">
              <a:solidFill>
                <a:schemeClr val="dk1"/>
              </a:solidFill>
            </a:endParaRPr>
          </a:p>
          <a:p>
            <a:pPr indent="-342900" lvl="0" marL="457200" rtl="0" algn="l">
              <a:lnSpc>
                <a:spcPct val="10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Low maintenance cost.</a:t>
            </a:r>
            <a:endParaRPr>
              <a:solidFill>
                <a:schemeClr val="dk1"/>
              </a:solidFill>
              <a:latin typeface="Times New Roman"/>
              <a:ea typeface="Times New Roman"/>
              <a:cs typeface="Times New Roman"/>
              <a:sym typeface="Times New Roman"/>
            </a:endParaRPr>
          </a:p>
          <a:p>
            <a:pPr indent="0" lvl="0" marL="457200" rtl="0" algn="l">
              <a:lnSpc>
                <a:spcPct val="105000"/>
              </a:lnSpc>
              <a:spcBef>
                <a:spcPts val="1200"/>
              </a:spcBef>
              <a:spcAft>
                <a:spcPts val="120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rotWithShape="1">
          <a:blip r:embed="rId3">
            <a:alphaModFix/>
          </a:blip>
          <a:srcRect b="0" l="8038" r="8047" t="0"/>
          <a:stretch/>
        </p:blipFill>
        <p:spPr>
          <a:xfrm>
            <a:off x="3389000" y="0"/>
            <a:ext cx="5754900" cy="5143500"/>
          </a:xfrm>
          <a:prstGeom prst="rect">
            <a:avLst/>
          </a:prstGeom>
          <a:noFill/>
          <a:ln>
            <a:noFill/>
          </a:ln>
        </p:spPr>
      </p:pic>
      <p:sp>
        <p:nvSpPr>
          <p:cNvPr id="137" name="Google Shape;137;p25"/>
          <p:cNvSpPr txBox="1"/>
          <p:nvPr>
            <p:ph type="title"/>
          </p:nvPr>
        </p:nvSpPr>
        <p:spPr>
          <a:xfrm>
            <a:off x="321825" y="694100"/>
            <a:ext cx="2651400" cy="178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Interesting Facts About EV:</a:t>
            </a:r>
            <a:endParaRPr/>
          </a:p>
        </p:txBody>
      </p:sp>
      <p:sp>
        <p:nvSpPr>
          <p:cNvPr id="138" name="Google Shape;138;p25"/>
          <p:cNvSpPr txBox="1"/>
          <p:nvPr>
            <p:ph idx="1" type="body"/>
          </p:nvPr>
        </p:nvSpPr>
        <p:spPr>
          <a:xfrm>
            <a:off x="321825" y="2506879"/>
            <a:ext cx="2651400" cy="193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drive upto 36 miles i.e, Approximately 58 kms by spending 1$.</a:t>
            </a:r>
            <a:endParaRPr/>
          </a:p>
          <a:p>
            <a:pPr indent="0" lvl="0" marL="0" rtl="0" algn="l">
              <a:spcBef>
                <a:spcPts val="1600"/>
              </a:spcBef>
              <a:spcAft>
                <a:spcPts val="1600"/>
              </a:spcAft>
              <a:buNone/>
            </a:pPr>
            <a:r>
              <a:rPr lang="en"/>
              <a:t>Even a low fuel consumption car can drive about 7 kms for a dollar’s worth gasoline.</a:t>
            </a:r>
            <a:endParaRPr/>
          </a:p>
        </p:txBody>
      </p:sp>
      <p:cxnSp>
        <p:nvCxnSpPr>
          <p:cNvPr id="139" name="Google Shape;139;p25"/>
          <p:cNvCxnSpPr/>
          <p:nvPr/>
        </p:nvCxnSpPr>
        <p:spPr>
          <a:xfrm>
            <a:off x="3389100" y="-2"/>
            <a:ext cx="300" cy="514350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